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4"/>
  </p:handoutMasterIdLst>
  <p:sldIdLst>
    <p:sldId id="258" r:id="rId2"/>
    <p:sldId id="260" r:id="rId3"/>
    <p:sldId id="262" r:id="rId4"/>
    <p:sldId id="264" r:id="rId5"/>
    <p:sldId id="263" r:id="rId6"/>
    <p:sldId id="265" r:id="rId7"/>
    <p:sldId id="266" r:id="rId8"/>
    <p:sldId id="267" r:id="rId9"/>
    <p:sldId id="268" r:id="rId10"/>
    <p:sldId id="269" r:id="rId11"/>
    <p:sldId id="271" r:id="rId12"/>
    <p:sldId id="270" r:id="rId1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8" autoAdjust="0"/>
    <p:restoredTop sz="94660"/>
  </p:normalViewPr>
  <p:slideViewPr>
    <p:cSldViewPr snapToGrid="0" snapToObjects="1">
      <p:cViewPr varScale="1">
        <p:scale>
          <a:sx n="69" d="100"/>
          <a:sy n="69" d="100"/>
        </p:scale>
        <p:origin x="1404"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9" d="100"/>
          <a:sy n="69" d="100"/>
        </p:scale>
        <p:origin x="-2568" y="-12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26/07/2018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113" y="1843805"/>
            <a:ext cx="8105775" cy="2662481"/>
          </a:xfrm>
          <a:prstGeom prst="rect">
            <a:avLst/>
          </a:prstGeom>
        </p:spPr>
      </p:pic>
      <p:grpSp>
        <p:nvGrpSpPr>
          <p:cNvPr id="4" name="Group 3"/>
          <p:cNvGrpSpPr/>
          <p:nvPr userDrawn="1"/>
        </p:nvGrpSpPr>
        <p:grpSpPr>
          <a:xfrm>
            <a:off x="1647825" y="6035773"/>
            <a:ext cx="7727992" cy="454358"/>
            <a:chOff x="1647825" y="6035773"/>
            <a:chExt cx="7727992" cy="454358"/>
          </a:xfrm>
        </p:grpSpPr>
        <p:sp>
          <p:nvSpPr>
            <p:cNvPr id="2" name="TextBox 1"/>
            <p:cNvSpPr txBox="1"/>
            <p:nvPr userDrawn="1"/>
          </p:nvSpPr>
          <p:spPr>
            <a:xfrm>
              <a:off x="2108242" y="6077480"/>
              <a:ext cx="7267575" cy="369332"/>
            </a:xfrm>
            <a:prstGeom prst="rect">
              <a:avLst/>
            </a:prstGeom>
            <a:noFill/>
          </p:spPr>
          <p:txBody>
            <a:bodyPr wrap="square" rtlCol="0">
              <a:spAutoFit/>
            </a:bodyPr>
            <a:lstStyle/>
            <a:p>
              <a:pPr algn="l"/>
              <a:r>
                <a:rPr lang="fr-CH" sz="18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8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8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8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800" kern="12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7825" y="6035773"/>
              <a:ext cx="460417" cy="454358"/>
            </a:xfrm>
            <a:prstGeom prst="rect">
              <a:avLst/>
            </a:prstGeom>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62844" y="1600201"/>
            <a:ext cx="8018313"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047" y="6359567"/>
            <a:ext cx="1066968" cy="354242"/>
          </a:xfrm>
          <a:prstGeom prst="rect">
            <a:avLst/>
          </a:prstGeom>
        </p:spPr>
      </p:pic>
      <p:grpSp>
        <p:nvGrpSpPr>
          <p:cNvPr id="4" name="Group 3"/>
          <p:cNvGrpSpPr/>
          <p:nvPr userDrawn="1"/>
        </p:nvGrpSpPr>
        <p:grpSpPr>
          <a:xfrm>
            <a:off x="562844" y="6370078"/>
            <a:ext cx="6789798" cy="333221"/>
            <a:chOff x="562844" y="6370078"/>
            <a:chExt cx="6789798" cy="333221"/>
          </a:xfrm>
        </p:grpSpPr>
        <p:sp>
          <p:nvSpPr>
            <p:cNvPr id="8" name="TextBox 7"/>
            <p:cNvSpPr txBox="1"/>
            <p:nvPr userDrawn="1"/>
          </p:nvSpPr>
          <p:spPr>
            <a:xfrm>
              <a:off x="844967" y="6382800"/>
              <a:ext cx="6507675"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0078"/>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298" y="6356704"/>
            <a:ext cx="1078471" cy="358060"/>
          </a:xfrm>
          <a:prstGeom prst="rect">
            <a:avLst/>
          </a:prstGeom>
        </p:spPr>
      </p:pic>
      <p:grpSp>
        <p:nvGrpSpPr>
          <p:cNvPr id="4" name="Group 3"/>
          <p:cNvGrpSpPr/>
          <p:nvPr userDrawn="1"/>
        </p:nvGrpSpPr>
        <p:grpSpPr>
          <a:xfrm>
            <a:off x="446359" y="6369124"/>
            <a:ext cx="6919640" cy="333221"/>
            <a:chOff x="446359" y="6369124"/>
            <a:chExt cx="6919640" cy="333221"/>
          </a:xfrm>
        </p:grpSpPr>
        <p:sp>
          <p:nvSpPr>
            <p:cNvPr id="7" name="TextBox 6"/>
            <p:cNvSpPr txBox="1"/>
            <p:nvPr userDrawn="1"/>
          </p:nvSpPr>
          <p:spPr>
            <a:xfrm>
              <a:off x="728482" y="6381846"/>
              <a:ext cx="6637517"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359" y="6369124"/>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a:solidFill>
                  <a:srgbClr val="0099D2"/>
                </a:solidFill>
                <a:latin typeface="Raleway" panose="020B0503030101060003" pitchFamily="34" charset="0"/>
              </a:defRPr>
            </a:lvl1pPr>
          </a:lstStyle>
          <a:p>
            <a:r>
              <a:rPr lang="en-AU" dirty="0" smtClean="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ED1C24"/>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enter presenter name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588" y="343814"/>
            <a:ext cx="4112824" cy="1350927"/>
          </a:xfrm>
          <a:prstGeom prst="rect">
            <a:avLst/>
          </a:prstGeom>
        </p:spPr>
      </p:pic>
      <p:grpSp>
        <p:nvGrpSpPr>
          <p:cNvPr id="4" name="Group 3"/>
          <p:cNvGrpSpPr/>
          <p:nvPr userDrawn="1"/>
        </p:nvGrpSpPr>
        <p:grpSpPr>
          <a:xfrm>
            <a:off x="2186377" y="6447071"/>
            <a:ext cx="6551223" cy="333673"/>
            <a:chOff x="3209637" y="6447071"/>
            <a:chExt cx="6551223" cy="333673"/>
          </a:xfrm>
        </p:grpSpPr>
        <p:sp>
          <p:nvSpPr>
            <p:cNvPr id="10" name="TextBox 9"/>
            <p:cNvSpPr txBox="1"/>
            <p:nvPr userDrawn="1"/>
          </p:nvSpPr>
          <p:spPr>
            <a:xfrm>
              <a:off x="3491760" y="6447071"/>
              <a:ext cx="626910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baseline="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9637" y="6447523"/>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860" y="274639"/>
            <a:ext cx="8018280"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62860" y="1600201"/>
            <a:ext cx="8018280" cy="4525963"/>
          </a:xfrm>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3"/>
            <a:ext cx="1078471" cy="358060"/>
          </a:xfrm>
          <a:prstGeom prst="rect">
            <a:avLst/>
          </a:prstGeom>
        </p:spPr>
      </p:pic>
      <p:grpSp>
        <p:nvGrpSpPr>
          <p:cNvPr id="4" name="Group 3"/>
          <p:cNvGrpSpPr/>
          <p:nvPr userDrawn="1"/>
        </p:nvGrpSpPr>
        <p:grpSpPr>
          <a:xfrm>
            <a:off x="562860" y="6372783"/>
            <a:ext cx="6999083" cy="333221"/>
            <a:chOff x="562860" y="6372783"/>
            <a:chExt cx="6999083" cy="333221"/>
          </a:xfrm>
        </p:grpSpPr>
        <p:sp>
          <p:nvSpPr>
            <p:cNvPr id="7" name="TextBox 6"/>
            <p:cNvSpPr txBox="1"/>
            <p:nvPr userDrawn="1"/>
          </p:nvSpPr>
          <p:spPr>
            <a:xfrm>
              <a:off x="844984" y="6385505"/>
              <a:ext cx="6716959" cy="307777"/>
            </a:xfrm>
            <a:prstGeom prst="rect">
              <a:avLst/>
            </a:prstGeom>
            <a:noFill/>
          </p:spPr>
          <p:txBody>
            <a:bodyPr wrap="square" rtlCol="0">
              <a:spAutoFit/>
            </a:bodyPr>
            <a:lstStyle/>
            <a:p>
              <a:pPr algn="l"/>
              <a:r>
                <a:rPr lang="fr-CH" sz="1400" dirty="0" smtClean="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60" y="6372783"/>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1"/>
            <a:ext cx="7772400" cy="1362075"/>
          </a:xfrm>
        </p:spPr>
        <p:txBody>
          <a:bodyPr anchor="t"/>
          <a:lstStyle>
            <a:lvl1pPr algn="l">
              <a:defRPr sz="4000" b="1" cap="all">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rgbClr val="ED1C24"/>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4" name="Group 3"/>
          <p:cNvGrpSpPr/>
          <p:nvPr userDrawn="1"/>
        </p:nvGrpSpPr>
        <p:grpSpPr>
          <a:xfrm>
            <a:off x="685800" y="6369124"/>
            <a:ext cx="6948714" cy="333221"/>
            <a:chOff x="685800" y="6369124"/>
            <a:chExt cx="6948714" cy="333221"/>
          </a:xfrm>
        </p:grpSpPr>
        <p:sp>
          <p:nvSpPr>
            <p:cNvPr id="10" name="TextBox 9"/>
            <p:cNvSpPr txBox="1"/>
            <p:nvPr userDrawn="1"/>
          </p:nvSpPr>
          <p:spPr>
            <a:xfrm>
              <a:off x="967924" y="6381846"/>
              <a:ext cx="666659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6369124"/>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2897" y="274639"/>
            <a:ext cx="8298205"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22897" y="1600201"/>
            <a:ext cx="3836708"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2502" y="1600201"/>
            <a:ext cx="4038600"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422897" y="6369124"/>
            <a:ext cx="7269674" cy="333221"/>
            <a:chOff x="422897" y="6369124"/>
            <a:chExt cx="7269674" cy="333221"/>
          </a:xfrm>
        </p:grpSpPr>
        <p:sp>
          <p:nvSpPr>
            <p:cNvPr id="9" name="TextBox 8"/>
            <p:cNvSpPr txBox="1"/>
            <p:nvPr userDrawn="1"/>
          </p:nvSpPr>
          <p:spPr>
            <a:xfrm>
              <a:off x="705021" y="6381846"/>
              <a:ext cx="698755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897" y="6369124"/>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8241" y="1535113"/>
            <a:ext cx="383829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68241" y="2174875"/>
            <a:ext cx="38382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3938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3938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7" name="Group 6"/>
          <p:cNvGrpSpPr/>
          <p:nvPr userDrawn="1"/>
        </p:nvGrpSpPr>
        <p:grpSpPr>
          <a:xfrm>
            <a:off x="562844" y="6372781"/>
            <a:ext cx="7107956" cy="333221"/>
            <a:chOff x="562844" y="6372781"/>
            <a:chExt cx="7107956" cy="333221"/>
          </a:xfrm>
        </p:grpSpPr>
        <p:sp>
          <p:nvSpPr>
            <p:cNvPr id="12" name="TextBox 11"/>
            <p:cNvSpPr txBox="1"/>
            <p:nvPr userDrawn="1"/>
          </p:nvSpPr>
          <p:spPr>
            <a:xfrm>
              <a:off x="844968" y="6385503"/>
              <a:ext cx="6825832"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2781"/>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3" name="Group 2"/>
          <p:cNvGrpSpPr/>
          <p:nvPr userDrawn="1"/>
        </p:nvGrpSpPr>
        <p:grpSpPr>
          <a:xfrm>
            <a:off x="510887" y="6372781"/>
            <a:ext cx="7130884" cy="333221"/>
            <a:chOff x="510887" y="6372781"/>
            <a:chExt cx="7130884" cy="333221"/>
          </a:xfrm>
        </p:grpSpPr>
        <p:sp>
          <p:nvSpPr>
            <p:cNvPr id="9" name="TextBox 8"/>
            <p:cNvSpPr txBox="1"/>
            <p:nvPr userDrawn="1"/>
          </p:nvSpPr>
          <p:spPr>
            <a:xfrm>
              <a:off x="793011" y="6385503"/>
              <a:ext cx="684876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887" y="6372781"/>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973" y="273049"/>
            <a:ext cx="2797026" cy="1162051"/>
          </a:xfrm>
        </p:spPr>
        <p:txBody>
          <a:bodyPr anchor="b"/>
          <a:lstStyle>
            <a:lvl1pPr algn="l">
              <a:defRPr sz="2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4503" y="273052"/>
            <a:ext cx="5111750" cy="5853113"/>
          </a:xfrm>
        </p:spPr>
        <p:txBody>
          <a:bodyPr/>
          <a:lstStyle>
            <a:lvl1pPr>
              <a:defRPr sz="3200">
                <a:latin typeface="Raleway" panose="020B0503030101060003" pitchFamily="34" charset="0"/>
              </a:defRPr>
            </a:lvl1pPr>
            <a:lvl2pPr>
              <a:defRPr sz="2800">
                <a:latin typeface="Raleway" panose="020B0503030101060003" pitchFamily="34" charset="0"/>
              </a:defRPr>
            </a:lvl2pPr>
            <a:lvl3pPr>
              <a:defRPr sz="2400">
                <a:latin typeface="Raleway" panose="020B0503030101060003" pitchFamily="34" charset="0"/>
              </a:defRPr>
            </a:lvl3pPr>
            <a:lvl4pPr>
              <a:defRPr sz="2000">
                <a:latin typeface="Raleway" panose="020B0503030101060003" pitchFamily="34" charset="0"/>
              </a:defRPr>
            </a:lvl4pPr>
            <a:lvl5pPr>
              <a:defRPr sz="2000">
                <a:latin typeface="Raleway" panose="020B0503030101060003"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97973" y="1435102"/>
            <a:ext cx="2797026" cy="46910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563366" y="6369124"/>
            <a:ext cx="7129204" cy="333221"/>
            <a:chOff x="563366" y="6369124"/>
            <a:chExt cx="7129204" cy="333221"/>
          </a:xfrm>
        </p:grpSpPr>
        <p:sp>
          <p:nvSpPr>
            <p:cNvPr id="11" name="TextBox 10"/>
            <p:cNvSpPr txBox="1"/>
            <p:nvPr userDrawn="1"/>
          </p:nvSpPr>
          <p:spPr>
            <a:xfrm>
              <a:off x="845489" y="6381846"/>
              <a:ext cx="6847081"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366" y="6369124"/>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566739"/>
          </a:xfrm>
        </p:spPr>
        <p:txBody>
          <a:bodyPr anchor="b"/>
          <a:lstStyle>
            <a:lvl1pPr algn="l">
              <a:defRPr sz="2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612775"/>
            <a:ext cx="5486400" cy="4114800"/>
          </a:xfrm>
        </p:spPr>
        <p:txBody>
          <a:bodyPr/>
          <a:lstStyle>
            <a:lvl1pPr marL="0" indent="0">
              <a:buNone/>
              <a:defRPr sz="3200">
                <a:latin typeface="Raleway" panose="020B05030301010600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828800" y="5367338"/>
            <a:ext cx="5486400" cy="8048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866487" y="6369124"/>
            <a:ext cx="6251203" cy="333221"/>
            <a:chOff x="866487" y="6369124"/>
            <a:chExt cx="6251203" cy="333221"/>
          </a:xfrm>
        </p:grpSpPr>
        <p:sp>
          <p:nvSpPr>
            <p:cNvPr id="11" name="TextBox 10"/>
            <p:cNvSpPr txBox="1"/>
            <p:nvPr userDrawn="1"/>
          </p:nvSpPr>
          <p:spPr>
            <a:xfrm>
              <a:off x="1148611" y="6381846"/>
              <a:ext cx="5969079"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487" y="6369124"/>
              <a:ext cx="337665" cy="333221"/>
            </a:xfrm>
            <a:prstGeom prst="rect">
              <a:avLst/>
            </a:prstGeom>
          </p:spPr>
        </p:pic>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iming>
    <p:tnLst>
      <p:par>
        <p:cTn id="1" dur="indefinite" restart="never" nodeType="tmRoot"/>
      </p:par>
    </p:tnLst>
  </p:timing>
  <p:txStyles>
    <p:titleStyle>
      <a:lvl1pPr algn="ctr" defTabSz="457200" rtl="0" eaLnBrk="1" latinLnBrk="0" hangingPunct="1">
        <a:spcBef>
          <a:spcPct val="0"/>
        </a:spcBef>
        <a:buNone/>
        <a:defRPr sz="4000" b="1" kern="1200">
          <a:solidFill>
            <a:srgbClr val="0099D2"/>
          </a:solidFill>
          <a:latin typeface="Raleway" panose="020B05030301010600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1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730" y="96980"/>
            <a:ext cx="7910945" cy="6054438"/>
          </a:xfrm>
        </p:spPr>
        <p:txBody>
          <a:bodyPr/>
          <a:lstStyle/>
          <a:p>
            <a:pPr marL="0" indent="0" algn="ctr">
              <a:buNone/>
            </a:pPr>
            <a:endParaRPr lang="en-US" dirty="0" smtClean="0"/>
          </a:p>
          <a:p>
            <a:pPr marL="0" indent="0" algn="ctr">
              <a:buNone/>
            </a:pPr>
            <a:r>
              <a:rPr lang="en-US" dirty="0" smtClean="0"/>
              <a:t>Trans Action </a:t>
            </a:r>
          </a:p>
          <a:p>
            <a:pPr marL="0" indent="0" algn="ctr">
              <a:buNone/>
            </a:pPr>
            <a:r>
              <a:rPr lang="en-US" dirty="0" smtClean="0"/>
              <a:t>Building Bridges to Safety </a:t>
            </a:r>
          </a:p>
          <a:p>
            <a:pPr marL="0" indent="0" algn="ctr">
              <a:buNone/>
            </a:pPr>
            <a:endParaRPr lang="en-US" dirty="0" smtClean="0"/>
          </a:p>
          <a:p>
            <a:pPr marL="0" indent="0" algn="ctr">
              <a:buNone/>
            </a:pPr>
            <a:r>
              <a:rPr lang="en-US" dirty="0" smtClean="0"/>
              <a:t>July </a:t>
            </a:r>
            <a:r>
              <a:rPr lang="en-US" dirty="0" smtClean="0"/>
              <a:t>27, </a:t>
            </a:r>
            <a:r>
              <a:rPr lang="en-US" dirty="0" smtClean="0"/>
              <a:t>2018</a:t>
            </a:r>
          </a:p>
          <a:p>
            <a:pPr marL="0" indent="0" algn="ctr">
              <a:buNone/>
            </a:pPr>
            <a:r>
              <a:rPr lang="en-US" dirty="0" smtClean="0"/>
              <a:t>AIDS 2018, Amsterdam </a:t>
            </a:r>
          </a:p>
          <a:p>
            <a:pPr marL="0" indent="0" algn="ctr">
              <a:buNone/>
            </a:pPr>
            <a:endParaRPr lang="en-US" dirty="0"/>
          </a:p>
          <a:p>
            <a:pPr marL="0" indent="0" algn="ctr">
              <a:buNone/>
            </a:pPr>
            <a:r>
              <a:rPr lang="en-US" sz="1800" dirty="0" smtClean="0"/>
              <a:t>Presented by: Amrita Sarkar, Secretary, IRGT</a:t>
            </a:r>
          </a:p>
          <a:p>
            <a:pPr marL="0" indent="0" algn="ctr">
              <a:buNone/>
            </a:pPr>
            <a:endParaRPr lang="en-US" dirty="0"/>
          </a:p>
          <a:p>
            <a:pPr marL="0" indent="0" algn="ctr">
              <a:buNone/>
            </a:pPr>
            <a:endParaRPr lang="en-US" dirty="0"/>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384" y="4863741"/>
            <a:ext cx="2701636" cy="1203331"/>
          </a:xfrm>
          <a:prstGeom prst="rect">
            <a:avLst/>
          </a:prstGeom>
        </p:spPr>
      </p:pic>
    </p:spTree>
    <p:extLst>
      <p:ext uri="{BB962C8B-B14F-4D97-AF65-F5344CB8AC3E}">
        <p14:creationId xmlns:p14="http://schemas.microsoft.com/office/powerpoint/2010/main" val="662151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0112" y="1343872"/>
            <a:ext cx="8742218" cy="482139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0"/>
            <a:endParaRPr lang="en-IN" dirty="0"/>
          </a:p>
        </p:txBody>
      </p:sp>
      <p:sp>
        <p:nvSpPr>
          <p:cNvPr id="2" name="Title 1"/>
          <p:cNvSpPr>
            <a:spLocks noGrp="1"/>
          </p:cNvSpPr>
          <p:nvPr>
            <p:ph type="title"/>
          </p:nvPr>
        </p:nvSpPr>
        <p:spPr>
          <a:xfrm>
            <a:off x="457200" y="219219"/>
            <a:ext cx="8077200" cy="928253"/>
          </a:xfrm>
        </p:spPr>
        <p:txBody>
          <a:bodyPr>
            <a:normAutofit/>
          </a:bodyPr>
          <a:lstStyle/>
          <a:p>
            <a:r>
              <a:rPr lang="en-US" sz="3200" dirty="0" smtClean="0"/>
              <a:t>IRGT at AIDS 2018 </a:t>
            </a:r>
            <a:endParaRPr lang="en-US" sz="3200" dirty="0"/>
          </a:p>
        </p:txBody>
      </p:sp>
      <p:sp>
        <p:nvSpPr>
          <p:cNvPr id="7" name="Content Placeholder 2"/>
          <p:cNvSpPr txBox="1">
            <a:spLocks/>
          </p:cNvSpPr>
          <p:nvPr/>
        </p:nvSpPr>
        <p:spPr>
          <a:xfrm>
            <a:off x="180112" y="900540"/>
            <a:ext cx="8797632" cy="50153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Raleway" panose="020B0503030101060003"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Raleway" panose="020B0503030101060003"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Raleway" panose="020B0503030101060003"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IN" sz="1600" dirty="0" smtClean="0"/>
          </a:p>
          <a:p>
            <a:pPr marL="0" indent="0">
              <a:buNone/>
            </a:pPr>
            <a:endParaRPr lang="en-IN" sz="1600" dirty="0" smtClean="0"/>
          </a:p>
          <a:p>
            <a:pPr marL="0" indent="0">
              <a:buNone/>
            </a:pPr>
            <a:endParaRPr lang="en-IN" sz="1600" dirty="0" smtClean="0"/>
          </a:p>
          <a:p>
            <a:endParaRPr lang="en-IN" sz="1600"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12" y="1357742"/>
            <a:ext cx="3011057" cy="242454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163" y="1357742"/>
            <a:ext cx="2955643" cy="242454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806" y="1357741"/>
            <a:ext cx="2789385" cy="242454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112" y="3782286"/>
            <a:ext cx="3011051" cy="2396853"/>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3996" y="3755900"/>
            <a:ext cx="2758334" cy="2424494"/>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3974" y="3782287"/>
            <a:ext cx="2990022" cy="2396852"/>
          </a:xfrm>
          <a:prstGeom prst="rect">
            <a:avLst/>
          </a:prstGeom>
        </p:spPr>
      </p:pic>
    </p:spTree>
    <p:extLst>
      <p:ext uri="{BB962C8B-B14F-4D97-AF65-F5344CB8AC3E}">
        <p14:creationId xmlns:p14="http://schemas.microsoft.com/office/powerpoint/2010/main" val="1286354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0112" y="775838"/>
            <a:ext cx="8742218" cy="548641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0"/>
            <a:endParaRPr lang="en-IN" dirty="0"/>
          </a:p>
        </p:txBody>
      </p:sp>
      <p:sp>
        <p:nvSpPr>
          <p:cNvPr id="2" name="Title 1"/>
          <p:cNvSpPr>
            <a:spLocks noGrp="1"/>
          </p:cNvSpPr>
          <p:nvPr>
            <p:ph type="title"/>
          </p:nvPr>
        </p:nvSpPr>
        <p:spPr>
          <a:xfrm>
            <a:off x="457200" y="-30166"/>
            <a:ext cx="8077200" cy="928253"/>
          </a:xfrm>
        </p:spPr>
        <p:txBody>
          <a:bodyPr>
            <a:normAutofit/>
          </a:bodyPr>
          <a:lstStyle/>
          <a:p>
            <a:r>
              <a:rPr lang="en-US" sz="3200" dirty="0" smtClean="0"/>
              <a:t>Acknowledgement </a:t>
            </a:r>
            <a:endParaRPr lang="en-US" sz="3200" dirty="0"/>
          </a:p>
        </p:txBody>
      </p:sp>
      <p:sp>
        <p:nvSpPr>
          <p:cNvPr id="7" name="Content Placeholder 2"/>
          <p:cNvSpPr txBox="1">
            <a:spLocks/>
          </p:cNvSpPr>
          <p:nvPr/>
        </p:nvSpPr>
        <p:spPr>
          <a:xfrm>
            <a:off x="180112" y="900540"/>
            <a:ext cx="8797632" cy="50153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Raleway" panose="020B0503030101060003"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Raleway" panose="020B0503030101060003"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Raleway" panose="020B0503030101060003"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sz="1600" dirty="0" smtClean="0"/>
              <a:t>Global Action for Trans Equality (GATE)</a:t>
            </a:r>
          </a:p>
          <a:p>
            <a:r>
              <a:rPr lang="en-IN" sz="1600" dirty="0" smtClean="0"/>
              <a:t>Positive Action </a:t>
            </a:r>
          </a:p>
          <a:p>
            <a:r>
              <a:rPr lang="en-IN" sz="1600" dirty="0" smtClean="0"/>
              <a:t>Robert </a:t>
            </a:r>
            <a:r>
              <a:rPr lang="en-IN" sz="1600" dirty="0" err="1" smtClean="0"/>
              <a:t>Carr</a:t>
            </a:r>
            <a:r>
              <a:rPr lang="en-IN" sz="1600" dirty="0" smtClean="0"/>
              <a:t> Fund </a:t>
            </a:r>
          </a:p>
          <a:p>
            <a:r>
              <a:rPr lang="en-IN" sz="1600" dirty="0" smtClean="0"/>
              <a:t>San Francisco Public Health Foundation</a:t>
            </a:r>
          </a:p>
          <a:p>
            <a:r>
              <a:rPr lang="en-IN" sz="1600" dirty="0" smtClean="0"/>
              <a:t>UNFPA </a:t>
            </a:r>
          </a:p>
          <a:p>
            <a:pPr marL="0" indent="0">
              <a:buNone/>
            </a:pPr>
            <a:endParaRPr lang="en-IN" sz="1600" dirty="0" smtClean="0"/>
          </a:p>
          <a:p>
            <a:pPr marL="0" indent="0">
              <a:buNone/>
            </a:pPr>
            <a:endParaRPr lang="en-IN" sz="1600" dirty="0" smtClean="0"/>
          </a:p>
          <a:p>
            <a:pPr marL="0" indent="0">
              <a:buNone/>
            </a:pPr>
            <a:endParaRPr lang="en-IN" sz="1600" dirty="0" smtClean="0"/>
          </a:p>
          <a:p>
            <a:endParaRPr lang="en-IN" sz="1600" dirty="0" smtClean="0"/>
          </a:p>
        </p:txBody>
      </p:sp>
    </p:spTree>
    <p:extLst>
      <p:ext uri="{BB962C8B-B14F-4D97-AF65-F5344CB8AC3E}">
        <p14:creationId xmlns:p14="http://schemas.microsoft.com/office/powerpoint/2010/main" val="3251630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80112" y="900540"/>
            <a:ext cx="8797632" cy="556953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Raleway" panose="020B0503030101060003"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Raleway" panose="020B0503030101060003"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Raleway" panose="020B0503030101060003"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IN" sz="1600" dirty="0" smtClean="0"/>
          </a:p>
          <a:p>
            <a:pPr marL="0" indent="0">
              <a:buNone/>
            </a:pPr>
            <a:endParaRPr lang="en-IN" sz="1600" dirty="0" smtClean="0"/>
          </a:p>
          <a:p>
            <a:pPr marL="0" indent="0">
              <a:buNone/>
            </a:pPr>
            <a:endParaRPr lang="en-IN" sz="1600" dirty="0" smtClean="0"/>
          </a:p>
          <a:p>
            <a:endParaRPr lang="en-IN" sz="1600" dirty="0" smtClean="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657" y="332503"/>
            <a:ext cx="2969770" cy="3976261"/>
          </a:xfrm>
          <a:prstGeom prst="rect">
            <a:avLst/>
          </a:prstGeom>
        </p:spPr>
      </p:pic>
      <p:sp>
        <p:nvSpPr>
          <p:cNvPr id="16" name="TextBox 15"/>
          <p:cNvSpPr txBox="1"/>
          <p:nvPr/>
        </p:nvSpPr>
        <p:spPr>
          <a:xfrm>
            <a:off x="2022760" y="4391871"/>
            <a:ext cx="5165710" cy="400110"/>
          </a:xfrm>
          <a:prstGeom prst="rect">
            <a:avLst/>
          </a:prstGeom>
          <a:noFill/>
        </p:spPr>
        <p:txBody>
          <a:bodyPr wrap="none" rtlCol="0">
            <a:spAutoFit/>
          </a:bodyPr>
          <a:lstStyle/>
          <a:p>
            <a:r>
              <a:rPr lang="en-IN" sz="2000" b="1" dirty="0" smtClean="0">
                <a:latin typeface="Railway "/>
              </a:rPr>
              <a:t>Thank You and see you all at AIDS 2020!!</a:t>
            </a:r>
            <a:endParaRPr lang="en-IN" sz="2000" b="1" dirty="0">
              <a:latin typeface="Railway "/>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4069" y="4885881"/>
            <a:ext cx="2005817" cy="893408"/>
          </a:xfrm>
          <a:prstGeom prst="rect">
            <a:avLst/>
          </a:prstGeom>
        </p:spPr>
      </p:pic>
      <p:sp>
        <p:nvSpPr>
          <p:cNvPr id="21" name="TextBox 20"/>
          <p:cNvSpPr txBox="1"/>
          <p:nvPr/>
        </p:nvSpPr>
        <p:spPr>
          <a:xfrm>
            <a:off x="2466107" y="5902038"/>
            <a:ext cx="4019177" cy="369332"/>
          </a:xfrm>
          <a:prstGeom prst="rect">
            <a:avLst/>
          </a:prstGeom>
          <a:noFill/>
        </p:spPr>
        <p:txBody>
          <a:bodyPr wrap="none" rtlCol="0">
            <a:spAutoFit/>
          </a:bodyPr>
          <a:lstStyle/>
          <a:p>
            <a:r>
              <a:rPr lang="en-IN" b="1" dirty="0" smtClean="0">
                <a:latin typeface="Railway "/>
              </a:rPr>
              <a:t>P.O. Box 10073, Oakland, CA 94610</a:t>
            </a:r>
            <a:endParaRPr lang="en-IN" b="1" dirty="0">
              <a:latin typeface="Railway "/>
            </a:endParaRPr>
          </a:p>
        </p:txBody>
      </p:sp>
    </p:spTree>
    <p:extLst>
      <p:ext uri="{BB962C8B-B14F-4D97-AF65-F5344CB8AC3E}">
        <p14:creationId xmlns:p14="http://schemas.microsoft.com/office/powerpoint/2010/main" val="747664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017818" y="1233049"/>
            <a:ext cx="4710543" cy="489311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0" name="Rectangle 9"/>
          <p:cNvSpPr/>
          <p:nvPr/>
        </p:nvSpPr>
        <p:spPr>
          <a:xfrm>
            <a:off x="457200" y="1233049"/>
            <a:ext cx="3560618" cy="489311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57200" y="25254"/>
            <a:ext cx="8229600" cy="1143000"/>
          </a:xfrm>
        </p:spPr>
        <p:txBody>
          <a:bodyPr>
            <a:normAutofit/>
          </a:bodyPr>
          <a:lstStyle/>
          <a:p>
            <a:r>
              <a:rPr lang="en-US" sz="3200" dirty="0" smtClean="0"/>
              <a:t>Opening Plenary: Trans People Living with HIV</a:t>
            </a:r>
            <a:endParaRPr lang="en-US" sz="3200" dirty="0"/>
          </a:p>
        </p:txBody>
      </p:sp>
      <p:sp>
        <p:nvSpPr>
          <p:cNvPr id="3" name="Content Placeholder 2"/>
          <p:cNvSpPr>
            <a:spLocks noGrp="1"/>
          </p:cNvSpPr>
          <p:nvPr>
            <p:ph idx="1"/>
          </p:nvPr>
        </p:nvSpPr>
        <p:spPr>
          <a:xfrm>
            <a:off x="457201" y="1246909"/>
            <a:ext cx="3560618" cy="4879255"/>
          </a:xfrm>
        </p:spPr>
        <p:txBody>
          <a:bodyPr>
            <a:normAutofit/>
          </a:bodyPr>
          <a:lstStyle/>
          <a:p>
            <a:pPr marL="0" indent="0">
              <a:buNone/>
            </a:pPr>
            <a:r>
              <a:rPr lang="en-IN" sz="1600" b="1" dirty="0"/>
              <a:t>Moderator: </a:t>
            </a:r>
            <a:endParaRPr lang="en-IN" sz="1600" dirty="0"/>
          </a:p>
          <a:p>
            <a:pPr marL="0" indent="0">
              <a:buNone/>
            </a:pPr>
            <a:r>
              <a:rPr lang="en-IN" sz="1600" dirty="0"/>
              <a:t>Erika Castellanos, Director of Programme, </a:t>
            </a:r>
            <a:r>
              <a:rPr lang="en-IN" sz="1600" dirty="0" smtClean="0"/>
              <a:t>GATE</a:t>
            </a:r>
          </a:p>
          <a:p>
            <a:pPr marL="0" indent="0">
              <a:buNone/>
            </a:pPr>
            <a:endParaRPr lang="en-IN" sz="1600" dirty="0"/>
          </a:p>
          <a:p>
            <a:pPr marL="0" indent="0">
              <a:buNone/>
            </a:pPr>
            <a:r>
              <a:rPr lang="en-IN" sz="1600" b="1" dirty="0" smtClean="0"/>
              <a:t>Panellists: </a:t>
            </a:r>
            <a:endParaRPr lang="en-IN" sz="1600" dirty="0"/>
          </a:p>
          <a:p>
            <a:pPr marL="0" indent="0">
              <a:buNone/>
            </a:pPr>
            <a:r>
              <a:rPr lang="en-IN" sz="1600" dirty="0"/>
              <a:t>Octavia Y Lewis, </a:t>
            </a:r>
            <a:r>
              <a:rPr lang="en-IN" sz="1600" dirty="0" err="1"/>
              <a:t>Amida</a:t>
            </a:r>
            <a:r>
              <a:rPr lang="en-IN" sz="1600" dirty="0"/>
              <a:t> Care; </a:t>
            </a:r>
            <a:r>
              <a:rPr lang="en-IN" sz="1600" dirty="0" err="1"/>
              <a:t>Simran</a:t>
            </a:r>
            <a:r>
              <a:rPr lang="en-IN" sz="1600" dirty="0"/>
              <a:t> Shaikh, India HIV/AIDS Alliance; Jana Villayzan, Red Trans </a:t>
            </a:r>
            <a:r>
              <a:rPr lang="en-IN" sz="1600" dirty="0" smtClean="0"/>
              <a:t>Peru</a:t>
            </a:r>
          </a:p>
          <a:p>
            <a:pPr marL="0" indent="0">
              <a:buNone/>
            </a:pPr>
            <a:endParaRPr lang="en-IN" sz="1600" dirty="0"/>
          </a:p>
          <a:p>
            <a:pPr marL="0" indent="0">
              <a:buNone/>
            </a:pPr>
            <a:r>
              <a:rPr lang="en-IN" sz="1600" b="1" dirty="0"/>
              <a:t>Summary: </a:t>
            </a:r>
            <a:endParaRPr lang="en-IN" sz="1600" dirty="0"/>
          </a:p>
          <a:p>
            <a:pPr marL="0" indent="0">
              <a:buNone/>
            </a:pPr>
            <a:r>
              <a:rPr lang="en-IN" sz="1600" dirty="0"/>
              <a:t>Drawing from personal experiences as long term survivors, </a:t>
            </a:r>
            <a:r>
              <a:rPr lang="en-IN" sz="1600" dirty="0" smtClean="0"/>
              <a:t>panellists </a:t>
            </a:r>
            <a:r>
              <a:rPr lang="en-IN" sz="1600" dirty="0"/>
              <a:t>shared strategies for survival, advocacy and resistance in the face of many structural and systemic barriers. </a:t>
            </a:r>
          </a:p>
          <a:p>
            <a:endParaRPr lang="en-US" sz="1600" dirty="0"/>
          </a:p>
        </p:txBody>
      </p:sp>
      <p:sp>
        <p:nvSpPr>
          <p:cNvPr id="9" name="Content Placeholder 2"/>
          <p:cNvSpPr txBox="1">
            <a:spLocks/>
          </p:cNvSpPr>
          <p:nvPr/>
        </p:nvSpPr>
        <p:spPr>
          <a:xfrm>
            <a:off x="4267192" y="1288469"/>
            <a:ext cx="4419607" cy="4879255"/>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Raleway" panose="020B0503030101060003"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Raleway" panose="020B0503030101060003"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Raleway" panose="020B0503030101060003"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IN" sz="6400" b="1" dirty="0" smtClean="0"/>
              <a:t>Highlights:</a:t>
            </a:r>
            <a:endParaRPr lang="en-IN" sz="6400" dirty="0"/>
          </a:p>
          <a:p>
            <a:pPr lvl="0"/>
            <a:r>
              <a:rPr lang="en-IN" sz="6400" dirty="0" smtClean="0"/>
              <a:t>Issues </a:t>
            </a:r>
            <a:r>
              <a:rPr lang="en-IN" sz="6400" dirty="0"/>
              <a:t>affecting HIV/AIDS related services needs to addressed </a:t>
            </a:r>
          </a:p>
          <a:p>
            <a:pPr lvl="0"/>
            <a:r>
              <a:rPr lang="en-IN" sz="6400" dirty="0"/>
              <a:t>More resources serving the needs for trans people needs to be secured </a:t>
            </a:r>
          </a:p>
          <a:p>
            <a:pPr lvl="0"/>
            <a:r>
              <a:rPr lang="en-IN" sz="6400" dirty="0"/>
              <a:t>Accessing ARV treatment in Government setting is not easy </a:t>
            </a:r>
          </a:p>
          <a:p>
            <a:pPr lvl="0"/>
            <a:r>
              <a:rPr lang="en-IN" sz="6400" dirty="0"/>
              <a:t>Feminisation process for trans women is an important need but Government focused HIV programs has only focus on HIV</a:t>
            </a:r>
          </a:p>
          <a:p>
            <a:pPr lvl="0"/>
            <a:r>
              <a:rPr lang="en-IN" sz="6400" dirty="0"/>
              <a:t>Majority of trans women are involved into sex work leading themselves vulnerable towards HIV </a:t>
            </a:r>
          </a:p>
          <a:p>
            <a:pPr lvl="0"/>
            <a:r>
              <a:rPr lang="en-IN" sz="6400" dirty="0"/>
              <a:t>Access to treatment is the priority irrespective of identity and citizenship </a:t>
            </a:r>
          </a:p>
          <a:p>
            <a:pPr lvl="0"/>
            <a:r>
              <a:rPr lang="en-IN" sz="6400" dirty="0"/>
              <a:t>Trans men find difficulties to access HIV related services </a:t>
            </a:r>
          </a:p>
          <a:p>
            <a:pPr lvl="0"/>
            <a:r>
              <a:rPr lang="en-IN" sz="6400" dirty="0"/>
              <a:t>Less documentation and research carried out for HIV prevalence among trans men</a:t>
            </a:r>
          </a:p>
          <a:p>
            <a:pPr lvl="0"/>
            <a:r>
              <a:rPr lang="en-IN" sz="6400" dirty="0"/>
              <a:t>Trans men are invisible when it comes to access treatment </a:t>
            </a:r>
          </a:p>
          <a:p>
            <a:pPr marL="0" indent="0">
              <a:buFont typeface="Arial"/>
              <a:buNone/>
            </a:pPr>
            <a:r>
              <a:rPr lang="en-IN" sz="6400" dirty="0" smtClean="0"/>
              <a:t> </a:t>
            </a:r>
          </a:p>
          <a:p>
            <a:endParaRPr lang="en-US" sz="1600" dirty="0"/>
          </a:p>
        </p:txBody>
      </p:sp>
    </p:spTree>
    <p:extLst>
      <p:ext uri="{BB962C8B-B14F-4D97-AF65-F5344CB8AC3E}">
        <p14:creationId xmlns:p14="http://schemas.microsoft.com/office/powerpoint/2010/main" val="2221229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83526" y="969808"/>
            <a:ext cx="5555674" cy="532015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0"/>
            <a:endParaRPr lang="en-IN" dirty="0"/>
          </a:p>
        </p:txBody>
      </p:sp>
      <p:sp>
        <p:nvSpPr>
          <p:cNvPr id="10" name="Rectangle 9"/>
          <p:cNvSpPr/>
          <p:nvPr/>
        </p:nvSpPr>
        <p:spPr>
          <a:xfrm>
            <a:off x="457200" y="969815"/>
            <a:ext cx="2826325" cy="532014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57200" y="-30166"/>
            <a:ext cx="8077200" cy="928253"/>
          </a:xfrm>
        </p:spPr>
        <p:txBody>
          <a:bodyPr>
            <a:normAutofit/>
          </a:bodyPr>
          <a:lstStyle/>
          <a:p>
            <a:r>
              <a:rPr lang="en-US" sz="3200" dirty="0" smtClean="0"/>
              <a:t>Barriers to </a:t>
            </a:r>
            <a:r>
              <a:rPr lang="en-US" sz="3200" dirty="0"/>
              <a:t>C</a:t>
            </a:r>
            <a:r>
              <a:rPr lang="en-US" sz="3200" dirty="0" smtClean="0"/>
              <a:t>are and Strategies to Overcome </a:t>
            </a:r>
            <a:endParaRPr lang="en-US" sz="3200" dirty="0"/>
          </a:p>
        </p:txBody>
      </p:sp>
      <p:sp>
        <p:nvSpPr>
          <p:cNvPr id="3" name="Content Placeholder 2"/>
          <p:cNvSpPr>
            <a:spLocks noGrp="1"/>
          </p:cNvSpPr>
          <p:nvPr>
            <p:ph idx="1"/>
          </p:nvPr>
        </p:nvSpPr>
        <p:spPr>
          <a:xfrm>
            <a:off x="457201" y="803552"/>
            <a:ext cx="2798618" cy="4613565"/>
          </a:xfrm>
        </p:spPr>
        <p:txBody>
          <a:bodyPr>
            <a:normAutofit fontScale="70000" lnSpcReduction="20000"/>
          </a:bodyPr>
          <a:lstStyle/>
          <a:p>
            <a:pPr marL="0" indent="0">
              <a:buNone/>
            </a:pPr>
            <a:endParaRPr lang="en-IN" sz="2100" b="1" dirty="0" smtClean="0"/>
          </a:p>
          <a:p>
            <a:pPr marL="0" indent="0">
              <a:buNone/>
            </a:pPr>
            <a:r>
              <a:rPr lang="en-IN" sz="2100" b="1" dirty="0" smtClean="0"/>
              <a:t>Moderator: </a:t>
            </a:r>
          </a:p>
          <a:p>
            <a:pPr marL="0" indent="0">
              <a:buNone/>
            </a:pPr>
            <a:r>
              <a:rPr lang="en-IN" sz="2100" dirty="0" err="1" smtClean="0"/>
              <a:t>Musonda</a:t>
            </a:r>
            <a:r>
              <a:rPr lang="en-IN" sz="2100" dirty="0" smtClean="0"/>
              <a:t> </a:t>
            </a:r>
            <a:r>
              <a:rPr lang="en-IN" sz="2100" dirty="0" err="1" smtClean="0"/>
              <a:t>Mulopa</a:t>
            </a:r>
            <a:r>
              <a:rPr lang="en-IN" sz="2100" dirty="0" smtClean="0"/>
              <a:t>, IRGT</a:t>
            </a:r>
          </a:p>
          <a:p>
            <a:pPr marL="0" indent="0">
              <a:buNone/>
            </a:pPr>
            <a:endParaRPr lang="en-IN" sz="2100" dirty="0" smtClean="0"/>
          </a:p>
          <a:p>
            <a:pPr marL="0" indent="0">
              <a:buNone/>
            </a:pPr>
            <a:r>
              <a:rPr lang="en-IN" sz="2100" b="1" dirty="0" smtClean="0"/>
              <a:t>Panellists: </a:t>
            </a:r>
          </a:p>
          <a:p>
            <a:pPr marL="0" indent="0">
              <a:buNone/>
            </a:pPr>
            <a:r>
              <a:rPr lang="en-IN" sz="2100" dirty="0" smtClean="0"/>
              <a:t>Manisha </a:t>
            </a:r>
            <a:r>
              <a:rPr lang="en-IN" sz="2100" dirty="0" err="1" smtClean="0"/>
              <a:t>Dhakal</a:t>
            </a:r>
            <a:r>
              <a:rPr lang="en-IN" sz="2100" dirty="0" smtClean="0"/>
              <a:t>, Blue Diamond Society, Nepal; Leigh Ann Van Der Merwe, The Socio Economic Determinants of Health for Trans Women in South Africa (SHE); Michelle Ross, </a:t>
            </a:r>
            <a:r>
              <a:rPr lang="en-IN" sz="2100" dirty="0" err="1" smtClean="0"/>
              <a:t>CliniQ</a:t>
            </a:r>
            <a:r>
              <a:rPr lang="en-IN" sz="2100" dirty="0" smtClean="0"/>
              <a:t>, UK; Ayden </a:t>
            </a:r>
            <a:r>
              <a:rPr lang="en-IN" sz="2100" dirty="0" err="1" smtClean="0"/>
              <a:t>Scheim</a:t>
            </a:r>
            <a:r>
              <a:rPr lang="en-IN" sz="2100" dirty="0" smtClean="0"/>
              <a:t>, University of California, Sam Diego</a:t>
            </a:r>
          </a:p>
          <a:p>
            <a:pPr marL="0" indent="0">
              <a:buNone/>
            </a:pPr>
            <a:endParaRPr lang="en-IN" sz="2100" dirty="0" smtClean="0"/>
          </a:p>
          <a:p>
            <a:pPr marL="0" indent="0">
              <a:buNone/>
            </a:pPr>
            <a:r>
              <a:rPr lang="en-IN" sz="2100" b="1" dirty="0" smtClean="0"/>
              <a:t>Summary:</a:t>
            </a:r>
          </a:p>
          <a:p>
            <a:pPr marL="0" indent="0">
              <a:buNone/>
            </a:pPr>
            <a:r>
              <a:rPr lang="en-IN" sz="2100" dirty="0" smtClean="0"/>
              <a:t>The session had to explore various challenges faced by the trans people in different countries and what are the strategies adopted by trans led organisations to deal with them</a:t>
            </a:r>
          </a:p>
          <a:p>
            <a:endParaRPr lang="en-US" sz="1600" dirty="0"/>
          </a:p>
        </p:txBody>
      </p:sp>
      <p:sp>
        <p:nvSpPr>
          <p:cNvPr id="7" name="Content Placeholder 2"/>
          <p:cNvSpPr txBox="1">
            <a:spLocks/>
          </p:cNvSpPr>
          <p:nvPr/>
        </p:nvSpPr>
        <p:spPr>
          <a:xfrm>
            <a:off x="3449782" y="997525"/>
            <a:ext cx="5278580" cy="53201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Raleway" panose="020B0503030101060003"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Raleway" panose="020B0503030101060003"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Raleway" panose="020B0503030101060003"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IN" sz="1600" b="1" dirty="0" smtClean="0"/>
              <a:t>Highlights:</a:t>
            </a:r>
          </a:p>
          <a:p>
            <a:r>
              <a:rPr lang="en-IN" sz="1600" dirty="0" smtClean="0"/>
              <a:t>Clinical </a:t>
            </a:r>
            <a:r>
              <a:rPr lang="en-IN" sz="1600" dirty="0"/>
              <a:t>issues concerning trans people’ health needs to be taken care</a:t>
            </a:r>
          </a:p>
          <a:p>
            <a:pPr lvl="0"/>
            <a:r>
              <a:rPr lang="en-IN" sz="1600" dirty="0"/>
              <a:t>Nepal - irrespective of legal gender recognition for trans people; still more advocacy is needed to sensitize the health care service providers; Strong advocacy is needed to bring the changes at the policy level </a:t>
            </a:r>
          </a:p>
          <a:p>
            <a:pPr lvl="0"/>
            <a:r>
              <a:rPr lang="en-IN" sz="1600" dirty="0"/>
              <a:t>US - sometime health care service providers discourage for HIV test, lack of data about HIV prevalence among trans men, self-testing can be a good option for trans people </a:t>
            </a:r>
          </a:p>
          <a:p>
            <a:pPr lvl="0"/>
            <a:r>
              <a:rPr lang="en-IN" sz="1600" dirty="0"/>
              <a:t>Cape Town – a 2011 study shows HIV prevalence was 57% among trans women; a 2016 study shows drinking alcohol at least once a week found among 57% of trans women</a:t>
            </a:r>
          </a:p>
          <a:p>
            <a:pPr lvl="0"/>
            <a:r>
              <a:rPr lang="en-IN" sz="1600" dirty="0"/>
              <a:t>HIV testing to be integrated with hormone treatment and other transition related services </a:t>
            </a:r>
          </a:p>
          <a:p>
            <a:pPr lvl="0"/>
            <a:r>
              <a:rPr lang="en-IN" sz="1600" dirty="0"/>
              <a:t>Trans people can take part in more research </a:t>
            </a:r>
          </a:p>
          <a:p>
            <a:pPr lvl="0"/>
            <a:r>
              <a:rPr lang="en-IN" sz="1600" dirty="0"/>
              <a:t>More advocacy is needed for HIV intervention among trans men </a:t>
            </a:r>
          </a:p>
        </p:txBody>
      </p:sp>
    </p:spTree>
    <p:extLst>
      <p:ext uri="{BB962C8B-B14F-4D97-AF65-F5344CB8AC3E}">
        <p14:creationId xmlns:p14="http://schemas.microsoft.com/office/powerpoint/2010/main" val="3634259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83526" y="969808"/>
            <a:ext cx="5555674" cy="532015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0"/>
            <a:endParaRPr lang="en-IN" dirty="0"/>
          </a:p>
        </p:txBody>
      </p:sp>
      <p:sp>
        <p:nvSpPr>
          <p:cNvPr id="10" name="Rectangle 9"/>
          <p:cNvSpPr/>
          <p:nvPr/>
        </p:nvSpPr>
        <p:spPr>
          <a:xfrm>
            <a:off x="457200" y="969815"/>
            <a:ext cx="2826325" cy="532014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57200" y="-30166"/>
            <a:ext cx="8077200" cy="928253"/>
          </a:xfrm>
        </p:spPr>
        <p:txBody>
          <a:bodyPr>
            <a:normAutofit/>
          </a:bodyPr>
          <a:lstStyle/>
          <a:p>
            <a:r>
              <a:rPr lang="en-US" sz="3200" dirty="0" smtClean="0"/>
              <a:t>Special Projects of National Significance </a:t>
            </a:r>
            <a:endParaRPr lang="en-US" sz="3200" dirty="0"/>
          </a:p>
        </p:txBody>
      </p:sp>
      <p:sp>
        <p:nvSpPr>
          <p:cNvPr id="3" name="Content Placeholder 2"/>
          <p:cNvSpPr>
            <a:spLocks noGrp="1"/>
          </p:cNvSpPr>
          <p:nvPr>
            <p:ph idx="1"/>
          </p:nvPr>
        </p:nvSpPr>
        <p:spPr>
          <a:xfrm>
            <a:off x="457201" y="803553"/>
            <a:ext cx="2798618" cy="3851574"/>
          </a:xfrm>
        </p:spPr>
        <p:txBody>
          <a:bodyPr>
            <a:normAutofit fontScale="77500" lnSpcReduction="20000"/>
          </a:bodyPr>
          <a:lstStyle/>
          <a:p>
            <a:pPr marL="0" indent="0">
              <a:buNone/>
            </a:pPr>
            <a:endParaRPr lang="en-IN" sz="2300" b="1" dirty="0" smtClean="0"/>
          </a:p>
          <a:p>
            <a:pPr marL="0" indent="0">
              <a:buNone/>
            </a:pPr>
            <a:r>
              <a:rPr lang="en-IN" sz="2100" b="1" dirty="0" smtClean="0"/>
              <a:t>Moderator: </a:t>
            </a:r>
          </a:p>
          <a:p>
            <a:pPr marL="0" indent="0">
              <a:buNone/>
            </a:pPr>
            <a:r>
              <a:rPr lang="en-IN" sz="2100" dirty="0" smtClean="0"/>
              <a:t>Ricky “</a:t>
            </a:r>
            <a:r>
              <a:rPr lang="en-IN" sz="2100" dirty="0" err="1" smtClean="0"/>
              <a:t>Rikky</a:t>
            </a:r>
            <a:r>
              <a:rPr lang="en-IN" sz="2100" dirty="0" smtClean="0"/>
              <a:t>” </a:t>
            </a:r>
            <a:r>
              <a:rPr lang="en-IN" sz="2100" dirty="0" err="1" smtClean="0"/>
              <a:t>Nathason</a:t>
            </a:r>
            <a:r>
              <a:rPr lang="en-IN" sz="2100" dirty="0" smtClean="0"/>
              <a:t>, TREAT</a:t>
            </a:r>
          </a:p>
          <a:p>
            <a:pPr marL="0" indent="0">
              <a:buNone/>
            </a:pPr>
            <a:endParaRPr lang="en-IN" sz="2100" dirty="0" smtClean="0"/>
          </a:p>
          <a:p>
            <a:pPr marL="0" indent="0">
              <a:buNone/>
            </a:pPr>
            <a:r>
              <a:rPr lang="en-IN" sz="2100" b="1" dirty="0" smtClean="0"/>
              <a:t>Panellists: </a:t>
            </a:r>
          </a:p>
          <a:p>
            <a:pPr marL="0" indent="0">
              <a:buNone/>
            </a:pPr>
            <a:r>
              <a:rPr lang="en-IN" sz="2100" dirty="0" smtClean="0"/>
              <a:t>Joanne </a:t>
            </a:r>
            <a:r>
              <a:rPr lang="en-IN" sz="2100" dirty="0"/>
              <a:t>G Keatley, Chair, IRGT and Director, </a:t>
            </a:r>
            <a:r>
              <a:rPr lang="en-IN" sz="2100" dirty="0" err="1" smtClean="0"/>
              <a:t>Emiretas</a:t>
            </a:r>
            <a:r>
              <a:rPr lang="en-IN" sz="2100" dirty="0"/>
              <a:t>, </a:t>
            </a:r>
            <a:r>
              <a:rPr lang="en-IN" sz="2100" dirty="0" smtClean="0"/>
              <a:t>UCSF; Jae </a:t>
            </a:r>
            <a:r>
              <a:rPr lang="en-IN" sz="2100" dirty="0" err="1" smtClean="0"/>
              <a:t>Savelius</a:t>
            </a:r>
            <a:r>
              <a:rPr lang="en-IN" sz="2100" dirty="0" smtClean="0"/>
              <a:t> and </a:t>
            </a:r>
            <a:r>
              <a:rPr lang="en-IN" sz="2100" dirty="0" err="1"/>
              <a:t>Starley</a:t>
            </a:r>
            <a:r>
              <a:rPr lang="en-IN" sz="2100" dirty="0"/>
              <a:t> </a:t>
            </a:r>
            <a:r>
              <a:rPr lang="en-IN" sz="2100" dirty="0" smtClean="0"/>
              <a:t>Shade, University of California; </a:t>
            </a:r>
            <a:endParaRPr lang="en-IN" sz="2100" b="1" dirty="0"/>
          </a:p>
          <a:p>
            <a:pPr marL="0" indent="0">
              <a:buNone/>
            </a:pPr>
            <a:endParaRPr lang="en-IN" sz="2100" b="1" dirty="0" smtClean="0"/>
          </a:p>
          <a:p>
            <a:pPr marL="0" indent="0">
              <a:buNone/>
            </a:pPr>
            <a:r>
              <a:rPr lang="en-IN" sz="2100" b="1" dirty="0" smtClean="0"/>
              <a:t>Summary:</a:t>
            </a:r>
          </a:p>
          <a:p>
            <a:pPr marL="0" indent="0">
              <a:buNone/>
            </a:pPr>
            <a:r>
              <a:rPr lang="en-IN" sz="2100" dirty="0" smtClean="0"/>
              <a:t>Different projects initiated concerning quality HIV care and gender affirmation and healthcare related empowerment.</a:t>
            </a:r>
          </a:p>
        </p:txBody>
      </p:sp>
      <p:sp>
        <p:nvSpPr>
          <p:cNvPr id="7" name="Content Placeholder 2"/>
          <p:cNvSpPr txBox="1">
            <a:spLocks/>
          </p:cNvSpPr>
          <p:nvPr/>
        </p:nvSpPr>
        <p:spPr>
          <a:xfrm>
            <a:off x="3449782" y="1025240"/>
            <a:ext cx="5278580" cy="53201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Raleway" panose="020B0503030101060003"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Raleway" panose="020B0503030101060003"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Raleway" panose="020B0503030101060003"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IN" sz="1600" b="1" dirty="0" smtClean="0"/>
              <a:t>Highlights:</a:t>
            </a:r>
          </a:p>
          <a:p>
            <a:r>
              <a:rPr lang="en-IN" sz="1600" dirty="0" smtClean="0"/>
              <a:t>Study conducted by COE shows among 858 transgender respondents majority of the population are involved into sex work</a:t>
            </a:r>
          </a:p>
          <a:p>
            <a:r>
              <a:rPr lang="en-IN" sz="1600" dirty="0" smtClean="0"/>
              <a:t>Disclosed HIV status, health care empowerment, discrimination faced to get shelter, hormone related therapy are the other major concern </a:t>
            </a:r>
          </a:p>
          <a:p>
            <a:r>
              <a:rPr lang="en-IN" sz="1600" dirty="0" smtClean="0"/>
              <a:t>Special attention needs to be paid to – younger trans women, Black-African trans women, homeless/unstably housed trans women and trans people involved in sex work</a:t>
            </a:r>
          </a:p>
          <a:p>
            <a:r>
              <a:rPr lang="en-IN" sz="1600" dirty="0" smtClean="0"/>
              <a:t>Intervention that were successful at improving retention and viral suppression includes –</a:t>
            </a:r>
          </a:p>
          <a:p>
            <a:pPr lvl="1"/>
            <a:r>
              <a:rPr lang="en-IN" sz="1600" dirty="0" smtClean="0"/>
              <a:t>Empowering environment and activities </a:t>
            </a:r>
          </a:p>
          <a:p>
            <a:pPr lvl="1"/>
            <a:r>
              <a:rPr lang="en-IN" sz="1600" dirty="0" smtClean="0"/>
              <a:t>Transwomen in visible staff/mentoring role </a:t>
            </a:r>
          </a:p>
          <a:p>
            <a:pPr lvl="1"/>
            <a:r>
              <a:rPr lang="en-IN" sz="1600" dirty="0" smtClean="0"/>
              <a:t>Support for self care of staff and </a:t>
            </a:r>
          </a:p>
          <a:p>
            <a:pPr lvl="1"/>
            <a:r>
              <a:rPr lang="en-IN" sz="1600" dirty="0" smtClean="0"/>
              <a:t>Incentives to attend intervention activities and /or </a:t>
            </a:r>
          </a:p>
          <a:p>
            <a:pPr lvl="1"/>
            <a:endParaRPr lang="en-IN" sz="1200" dirty="0" smtClean="0"/>
          </a:p>
          <a:p>
            <a:endParaRPr lang="en-IN" sz="1600" dirty="0" smtClean="0"/>
          </a:p>
          <a:p>
            <a:endParaRPr lang="en-IN" sz="1600" dirty="0" smtClean="0"/>
          </a:p>
        </p:txBody>
      </p:sp>
    </p:spTree>
    <p:extLst>
      <p:ext uri="{BB962C8B-B14F-4D97-AF65-F5344CB8AC3E}">
        <p14:creationId xmlns:p14="http://schemas.microsoft.com/office/powerpoint/2010/main" val="1455375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83526" y="969808"/>
            <a:ext cx="5555674" cy="532015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0"/>
            <a:endParaRPr lang="en-IN" dirty="0"/>
          </a:p>
        </p:txBody>
      </p:sp>
      <p:sp>
        <p:nvSpPr>
          <p:cNvPr id="10" name="Rectangle 9"/>
          <p:cNvSpPr/>
          <p:nvPr/>
        </p:nvSpPr>
        <p:spPr>
          <a:xfrm>
            <a:off x="457200" y="969815"/>
            <a:ext cx="2826325" cy="532014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57200" y="-30166"/>
            <a:ext cx="8077200" cy="928253"/>
          </a:xfrm>
        </p:spPr>
        <p:txBody>
          <a:bodyPr>
            <a:normAutofit/>
          </a:bodyPr>
          <a:lstStyle/>
          <a:p>
            <a:r>
              <a:rPr lang="en-US" sz="3200" dirty="0" smtClean="0"/>
              <a:t>HIV Continuum for Trans People </a:t>
            </a:r>
            <a:endParaRPr lang="en-US" sz="3200" dirty="0"/>
          </a:p>
        </p:txBody>
      </p:sp>
      <p:sp>
        <p:nvSpPr>
          <p:cNvPr id="3" name="Content Placeholder 2"/>
          <p:cNvSpPr>
            <a:spLocks noGrp="1"/>
          </p:cNvSpPr>
          <p:nvPr>
            <p:ph idx="1"/>
          </p:nvPr>
        </p:nvSpPr>
        <p:spPr>
          <a:xfrm>
            <a:off x="457201" y="803552"/>
            <a:ext cx="2798618" cy="4613565"/>
          </a:xfrm>
        </p:spPr>
        <p:txBody>
          <a:bodyPr>
            <a:normAutofit fontScale="85000" lnSpcReduction="10000"/>
          </a:bodyPr>
          <a:lstStyle/>
          <a:p>
            <a:pPr marL="0" indent="0">
              <a:buNone/>
            </a:pPr>
            <a:endParaRPr lang="en-IN" sz="2100" b="1" dirty="0" smtClean="0"/>
          </a:p>
          <a:p>
            <a:pPr marL="0" indent="0">
              <a:buNone/>
            </a:pPr>
            <a:r>
              <a:rPr lang="en-IN" sz="1900" b="1" dirty="0" smtClean="0"/>
              <a:t>Moderator: </a:t>
            </a:r>
          </a:p>
          <a:p>
            <a:pPr marL="0" indent="0">
              <a:buNone/>
            </a:pPr>
            <a:r>
              <a:rPr lang="en-IN" sz="1900" dirty="0"/>
              <a:t>Joanne G Keatley, Chair, IRGT and Director, </a:t>
            </a:r>
            <a:r>
              <a:rPr lang="en-IN" sz="1900" dirty="0" err="1" smtClean="0"/>
              <a:t>Emiretas</a:t>
            </a:r>
            <a:r>
              <a:rPr lang="en-IN" sz="1900" dirty="0"/>
              <a:t>, </a:t>
            </a:r>
            <a:r>
              <a:rPr lang="en-IN" sz="1900" dirty="0" smtClean="0"/>
              <a:t>UCSF </a:t>
            </a:r>
            <a:endParaRPr lang="en-IN" sz="1900" dirty="0" smtClean="0"/>
          </a:p>
          <a:p>
            <a:pPr marL="0" indent="0">
              <a:buNone/>
            </a:pPr>
            <a:endParaRPr lang="en-IN" sz="1900" dirty="0" smtClean="0"/>
          </a:p>
          <a:p>
            <a:pPr marL="0" indent="0">
              <a:buNone/>
            </a:pPr>
            <a:r>
              <a:rPr lang="en-IN" sz="1900" b="1" dirty="0" smtClean="0"/>
              <a:t>Panellists: </a:t>
            </a:r>
          </a:p>
          <a:p>
            <a:pPr marL="0" indent="0">
              <a:buNone/>
            </a:pPr>
            <a:r>
              <a:rPr lang="en-IN" sz="1900" dirty="0" smtClean="0"/>
              <a:t>Rena </a:t>
            </a:r>
            <a:r>
              <a:rPr lang="en-IN" sz="1900" dirty="0" err="1" smtClean="0"/>
              <a:t>Janamnuasook</a:t>
            </a:r>
            <a:r>
              <a:rPr lang="en-IN" sz="1900" dirty="0" smtClean="0"/>
              <a:t>, Thai Red Cross Research Centre; Micah A. </a:t>
            </a:r>
            <a:r>
              <a:rPr lang="en-IN" sz="1900" dirty="0" err="1" smtClean="0"/>
              <a:t>Dominigo</a:t>
            </a:r>
            <a:r>
              <a:rPr lang="en-IN" sz="1900" dirty="0"/>
              <a:t>, Asa </a:t>
            </a:r>
            <a:r>
              <a:rPr lang="en-IN" sz="1900" dirty="0" smtClean="0"/>
              <a:t>Radix, Callen-Lorde Community Health Centre; Tonia </a:t>
            </a:r>
            <a:r>
              <a:rPr lang="en-IN" sz="1900" dirty="0" err="1" smtClean="0"/>
              <a:t>Poteat</a:t>
            </a:r>
            <a:r>
              <a:rPr lang="en-IN" sz="1900" dirty="0" smtClean="0"/>
              <a:t>, John Hopkins University</a:t>
            </a:r>
            <a:endParaRPr lang="en-IN" sz="1900" b="1" dirty="0"/>
          </a:p>
          <a:p>
            <a:pPr marL="0" indent="0">
              <a:buNone/>
            </a:pPr>
            <a:endParaRPr lang="en-IN" sz="1900" b="1" dirty="0" smtClean="0"/>
          </a:p>
          <a:p>
            <a:pPr marL="0" indent="0">
              <a:buNone/>
            </a:pPr>
            <a:r>
              <a:rPr lang="en-IN" sz="1900" b="1" dirty="0" smtClean="0"/>
              <a:t>Summary:</a:t>
            </a:r>
          </a:p>
          <a:p>
            <a:pPr marL="0" indent="0">
              <a:buNone/>
            </a:pPr>
            <a:r>
              <a:rPr lang="en-US" sz="1900" dirty="0" smtClean="0"/>
              <a:t>Why HIV continuum is necessary for trans people and what are the different strategies adopted. </a:t>
            </a:r>
            <a:endParaRPr lang="en-US" sz="1900" dirty="0"/>
          </a:p>
        </p:txBody>
      </p:sp>
      <p:sp>
        <p:nvSpPr>
          <p:cNvPr id="7" name="Content Placeholder 2"/>
          <p:cNvSpPr txBox="1">
            <a:spLocks/>
          </p:cNvSpPr>
          <p:nvPr/>
        </p:nvSpPr>
        <p:spPr>
          <a:xfrm>
            <a:off x="3449782" y="1066800"/>
            <a:ext cx="5278580" cy="53201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Raleway" panose="020B0503030101060003"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Raleway" panose="020B0503030101060003"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Raleway" panose="020B0503030101060003"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IN" sz="1600" b="1" dirty="0" smtClean="0"/>
              <a:t>Highlights:</a:t>
            </a:r>
          </a:p>
          <a:p>
            <a:r>
              <a:rPr lang="en-IN" sz="1600" dirty="0" smtClean="0"/>
              <a:t>Thailand – Tangerine Community Health Centre integrated sexual health services with hormone and well-being services; involving social media took a great role and as a result – till May 2018, 92% of the TGW linked to ART and the viral suppression was 90%</a:t>
            </a:r>
          </a:p>
          <a:p>
            <a:r>
              <a:rPr lang="en-IN" sz="1600" dirty="0" smtClean="0"/>
              <a:t>NYC -  HIV </a:t>
            </a:r>
            <a:r>
              <a:rPr lang="en-IN" sz="1600" dirty="0" err="1" smtClean="0"/>
              <a:t>prevelance</a:t>
            </a:r>
            <a:r>
              <a:rPr lang="en-IN" sz="1600" dirty="0" smtClean="0"/>
              <a:t> among trans women is 17.43%, </a:t>
            </a:r>
            <a:r>
              <a:rPr lang="en-IN" sz="1600" dirty="0" err="1" smtClean="0"/>
              <a:t>PrEP</a:t>
            </a:r>
            <a:r>
              <a:rPr lang="en-IN" sz="1600" dirty="0" smtClean="0"/>
              <a:t> uptake from January 2012 to June 2018 among the trans and gender non binary people was 55%</a:t>
            </a:r>
          </a:p>
          <a:p>
            <a:r>
              <a:rPr lang="en-IN" sz="1600" dirty="0" smtClean="0"/>
              <a:t>Evaluate disparity in </a:t>
            </a:r>
            <a:r>
              <a:rPr lang="en-IN" sz="1600" dirty="0" err="1" smtClean="0"/>
              <a:t>PrEP</a:t>
            </a:r>
            <a:r>
              <a:rPr lang="en-IN" sz="1600" dirty="0" smtClean="0"/>
              <a:t> is necessary</a:t>
            </a:r>
          </a:p>
          <a:p>
            <a:r>
              <a:rPr lang="en-IN" sz="1600" dirty="0" smtClean="0"/>
              <a:t>To monitor adherence and resistance on </a:t>
            </a:r>
            <a:r>
              <a:rPr lang="en-IN" sz="1600" dirty="0" err="1" smtClean="0"/>
              <a:t>PrEP</a:t>
            </a:r>
            <a:r>
              <a:rPr lang="en-IN" sz="1600" dirty="0" smtClean="0"/>
              <a:t> </a:t>
            </a:r>
          </a:p>
          <a:p>
            <a:r>
              <a:rPr lang="en-IN" sz="1600" dirty="0" smtClean="0"/>
              <a:t>To improve community awareness on </a:t>
            </a:r>
            <a:r>
              <a:rPr lang="en-IN" sz="1600" dirty="0" err="1" smtClean="0"/>
              <a:t>PreP</a:t>
            </a:r>
            <a:endParaRPr lang="en-IN" sz="1600" dirty="0" smtClean="0"/>
          </a:p>
          <a:p>
            <a:r>
              <a:rPr lang="en-IN" sz="1600" dirty="0" smtClean="0"/>
              <a:t>To provide support to deal with HIV stigma, hormone, insurance and other related issues </a:t>
            </a:r>
          </a:p>
          <a:p>
            <a:endParaRPr lang="en-IN" sz="1600" b="1" dirty="0" smtClean="0"/>
          </a:p>
        </p:txBody>
      </p:sp>
    </p:spTree>
    <p:extLst>
      <p:ext uri="{BB962C8B-B14F-4D97-AF65-F5344CB8AC3E}">
        <p14:creationId xmlns:p14="http://schemas.microsoft.com/office/powerpoint/2010/main" val="3024634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83526" y="942098"/>
            <a:ext cx="5555674" cy="532015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0"/>
            <a:endParaRPr lang="en-IN" dirty="0"/>
          </a:p>
        </p:txBody>
      </p:sp>
      <p:sp>
        <p:nvSpPr>
          <p:cNvPr id="10" name="Rectangle 9"/>
          <p:cNvSpPr/>
          <p:nvPr/>
        </p:nvSpPr>
        <p:spPr>
          <a:xfrm>
            <a:off x="457200" y="942105"/>
            <a:ext cx="2826325" cy="532014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57200" y="-30166"/>
            <a:ext cx="8077200" cy="928253"/>
          </a:xfrm>
        </p:spPr>
        <p:txBody>
          <a:bodyPr>
            <a:normAutofit fontScale="90000"/>
          </a:bodyPr>
          <a:lstStyle/>
          <a:p>
            <a:r>
              <a:rPr lang="en-US" sz="3200" dirty="0" smtClean="0"/>
              <a:t>Trans Youth at the Table: A Bridge to </a:t>
            </a:r>
            <a:r>
              <a:rPr lang="en-US" sz="3200" dirty="0"/>
              <a:t>O</a:t>
            </a:r>
            <a:r>
              <a:rPr lang="en-US" sz="3200" dirty="0" smtClean="0"/>
              <a:t>ur Future </a:t>
            </a:r>
            <a:endParaRPr lang="en-US" sz="3200" dirty="0"/>
          </a:p>
        </p:txBody>
      </p:sp>
      <p:sp>
        <p:nvSpPr>
          <p:cNvPr id="3" name="Content Placeholder 2"/>
          <p:cNvSpPr>
            <a:spLocks noGrp="1"/>
          </p:cNvSpPr>
          <p:nvPr>
            <p:ph idx="1"/>
          </p:nvPr>
        </p:nvSpPr>
        <p:spPr>
          <a:xfrm>
            <a:off x="457201" y="789697"/>
            <a:ext cx="2798618" cy="4613565"/>
          </a:xfrm>
        </p:spPr>
        <p:txBody>
          <a:bodyPr>
            <a:normAutofit fontScale="85000" lnSpcReduction="20000"/>
          </a:bodyPr>
          <a:lstStyle/>
          <a:p>
            <a:pPr marL="0" indent="0">
              <a:buNone/>
            </a:pPr>
            <a:endParaRPr lang="en-IN" sz="2100" b="1" dirty="0" smtClean="0"/>
          </a:p>
          <a:p>
            <a:pPr marL="0" indent="0">
              <a:buNone/>
            </a:pPr>
            <a:r>
              <a:rPr lang="en-IN" sz="1900" b="1" dirty="0" smtClean="0"/>
              <a:t>Moderator: </a:t>
            </a:r>
          </a:p>
          <a:p>
            <a:pPr marL="0" indent="0">
              <a:buNone/>
            </a:pPr>
            <a:r>
              <a:rPr lang="en-IN" sz="1900" dirty="0" smtClean="0"/>
              <a:t>Blessing Bryson, HEAT and IRGT</a:t>
            </a:r>
          </a:p>
          <a:p>
            <a:pPr marL="0" indent="0">
              <a:buNone/>
            </a:pPr>
            <a:endParaRPr lang="en-IN" sz="1900" dirty="0" smtClean="0"/>
          </a:p>
          <a:p>
            <a:pPr marL="0" indent="0">
              <a:buNone/>
            </a:pPr>
            <a:r>
              <a:rPr lang="en-IN" sz="1900" b="1" dirty="0" smtClean="0"/>
              <a:t>Panellists: </a:t>
            </a:r>
          </a:p>
          <a:p>
            <a:pPr marL="0" indent="0">
              <a:buNone/>
            </a:pPr>
            <a:r>
              <a:rPr lang="en-IN" sz="1900" dirty="0" err="1" smtClean="0"/>
              <a:t>Dzoe</a:t>
            </a:r>
            <a:r>
              <a:rPr lang="en-IN" sz="1900" dirty="0" smtClean="0"/>
              <a:t> Ahmed, TREAT; Alexander Cortes; </a:t>
            </a:r>
            <a:r>
              <a:rPr lang="en-IN" sz="1900" dirty="0" err="1" smtClean="0"/>
              <a:t>Ruksana</a:t>
            </a:r>
            <a:r>
              <a:rPr lang="en-IN" sz="1900" dirty="0" smtClean="0"/>
              <a:t> </a:t>
            </a:r>
            <a:r>
              <a:rPr lang="en-IN" sz="1900" dirty="0" err="1" smtClean="0"/>
              <a:t>Kapali</a:t>
            </a:r>
            <a:r>
              <a:rPr lang="en-IN" sz="1900" dirty="0" smtClean="0"/>
              <a:t>, BDS, Nepal and Leah Munoz, Mexico</a:t>
            </a:r>
          </a:p>
          <a:p>
            <a:pPr marL="0" indent="0">
              <a:buNone/>
            </a:pPr>
            <a:endParaRPr lang="en-IN" sz="1900" dirty="0" smtClean="0"/>
          </a:p>
          <a:p>
            <a:pPr marL="0" indent="0">
              <a:buNone/>
            </a:pPr>
            <a:r>
              <a:rPr lang="en-IN" sz="1900" b="1" dirty="0" smtClean="0"/>
              <a:t>Summary:</a:t>
            </a:r>
          </a:p>
          <a:p>
            <a:pPr marL="0" indent="0">
              <a:buNone/>
            </a:pPr>
            <a:r>
              <a:rPr lang="en-IN" sz="1900" dirty="0" smtClean="0"/>
              <a:t>Trans and gender questioning youth are particularly missing in the disclosure. Trans youth leaders from Latin America, Eastern Europe, Asia and Africa shared their perspective on the issues facing by the trans youth.</a:t>
            </a:r>
          </a:p>
        </p:txBody>
      </p:sp>
      <p:sp>
        <p:nvSpPr>
          <p:cNvPr id="7" name="Content Placeholder 2"/>
          <p:cNvSpPr txBox="1">
            <a:spLocks/>
          </p:cNvSpPr>
          <p:nvPr/>
        </p:nvSpPr>
        <p:spPr>
          <a:xfrm>
            <a:off x="3449782" y="997525"/>
            <a:ext cx="5278580" cy="53201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Raleway" panose="020B0503030101060003"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Raleway" panose="020B0503030101060003"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Raleway" panose="020B0503030101060003"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IN" sz="1600" b="1" dirty="0" smtClean="0"/>
              <a:t>Highlights:</a:t>
            </a:r>
          </a:p>
          <a:p>
            <a:r>
              <a:rPr lang="en-IN" sz="1600" dirty="0" smtClean="0"/>
              <a:t>Latin America – transition process is difficult, Mexico is a transphobic country, ignorance about gender identity/sexual orientation, lack of access to gender recognition and gender identity, lack of trans specific clinic and violence against trans </a:t>
            </a:r>
          </a:p>
          <a:p>
            <a:r>
              <a:rPr lang="en-IN" sz="1600" dirty="0" smtClean="0"/>
              <a:t>Africa – low acceptance in society, lack of acceptance leads to sex work making the trans population vulnerable towards HIV and STIs, trans men are not loud </a:t>
            </a:r>
          </a:p>
          <a:p>
            <a:r>
              <a:rPr lang="en-IN" sz="1600" dirty="0" smtClean="0"/>
              <a:t>Eastern Europe – people are homophobic and transphobic that leads to violence and harassment, there is no commission hence changing id is a problem, trans people are denied form job that lead to sex work </a:t>
            </a:r>
          </a:p>
          <a:p>
            <a:r>
              <a:rPr lang="en-IN" sz="1600" dirty="0" smtClean="0"/>
              <a:t>Nepal – young people have limited knowledge of HIV, health care providers are not sensitive, sustainable way to strategize the movement is needed  </a:t>
            </a:r>
          </a:p>
        </p:txBody>
      </p:sp>
    </p:spTree>
    <p:extLst>
      <p:ext uri="{BB962C8B-B14F-4D97-AF65-F5344CB8AC3E}">
        <p14:creationId xmlns:p14="http://schemas.microsoft.com/office/powerpoint/2010/main" val="3663374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83526" y="761998"/>
            <a:ext cx="5555674" cy="551410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0"/>
            <a:endParaRPr lang="en-IN" dirty="0"/>
          </a:p>
        </p:txBody>
      </p:sp>
      <p:sp>
        <p:nvSpPr>
          <p:cNvPr id="10" name="Rectangle 9"/>
          <p:cNvSpPr/>
          <p:nvPr/>
        </p:nvSpPr>
        <p:spPr>
          <a:xfrm>
            <a:off x="457200" y="761983"/>
            <a:ext cx="2826325" cy="551412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57200" y="-99441"/>
            <a:ext cx="8077200" cy="928253"/>
          </a:xfrm>
        </p:spPr>
        <p:txBody>
          <a:bodyPr>
            <a:normAutofit/>
          </a:bodyPr>
          <a:lstStyle/>
          <a:p>
            <a:r>
              <a:rPr lang="en-US" sz="3200" dirty="0" smtClean="0"/>
              <a:t>Linkages – Trans Programs </a:t>
            </a:r>
            <a:endParaRPr lang="en-US" sz="3200" dirty="0"/>
          </a:p>
        </p:txBody>
      </p:sp>
      <p:sp>
        <p:nvSpPr>
          <p:cNvPr id="3" name="Content Placeholder 2"/>
          <p:cNvSpPr>
            <a:spLocks noGrp="1"/>
          </p:cNvSpPr>
          <p:nvPr>
            <p:ph idx="1"/>
          </p:nvPr>
        </p:nvSpPr>
        <p:spPr>
          <a:xfrm>
            <a:off x="457201" y="471032"/>
            <a:ext cx="2798618" cy="5001506"/>
          </a:xfrm>
        </p:spPr>
        <p:txBody>
          <a:bodyPr>
            <a:noAutofit/>
          </a:bodyPr>
          <a:lstStyle/>
          <a:p>
            <a:pPr marL="0" indent="0">
              <a:buNone/>
            </a:pPr>
            <a:endParaRPr lang="en-IN" sz="1600" b="1" dirty="0" smtClean="0"/>
          </a:p>
          <a:p>
            <a:pPr marL="0" indent="0">
              <a:buNone/>
            </a:pPr>
            <a:r>
              <a:rPr lang="en-IN" sz="1600" b="1" dirty="0" smtClean="0"/>
              <a:t>Moderator: </a:t>
            </a:r>
          </a:p>
          <a:p>
            <a:pPr marL="0" indent="0">
              <a:buNone/>
            </a:pPr>
            <a:r>
              <a:rPr lang="en-IN" sz="1600" dirty="0" err="1" smtClean="0"/>
              <a:t>Abhina</a:t>
            </a:r>
            <a:r>
              <a:rPr lang="en-IN" sz="1600" dirty="0" smtClean="0"/>
              <a:t> Aher, IRGT and India HIV/AIDS Alliance </a:t>
            </a:r>
          </a:p>
          <a:p>
            <a:pPr marL="0" indent="0">
              <a:buNone/>
            </a:pPr>
            <a:endParaRPr lang="en-IN" sz="1600" dirty="0" smtClean="0"/>
          </a:p>
          <a:p>
            <a:pPr marL="0" indent="0">
              <a:buNone/>
            </a:pPr>
            <a:r>
              <a:rPr lang="en-IN" sz="1600" b="1" dirty="0" smtClean="0"/>
              <a:t>Panellists: </a:t>
            </a:r>
          </a:p>
          <a:p>
            <a:pPr marL="0" indent="0">
              <a:buNone/>
            </a:pPr>
            <a:r>
              <a:rPr lang="en-IN" sz="1600" dirty="0" smtClean="0"/>
              <a:t>Robyn Dayton, Linkages Project, HFI 360; Emily Evens, FHI 360 and Harley Miller, Linkages </a:t>
            </a:r>
          </a:p>
          <a:p>
            <a:pPr marL="0" indent="0">
              <a:buNone/>
            </a:pPr>
            <a:endParaRPr lang="en-IN" sz="1600" dirty="0" smtClean="0"/>
          </a:p>
          <a:p>
            <a:pPr marL="0" indent="0">
              <a:buNone/>
            </a:pPr>
            <a:r>
              <a:rPr lang="en-IN" sz="1600" b="1" dirty="0" smtClean="0"/>
              <a:t>Summary:</a:t>
            </a:r>
          </a:p>
          <a:p>
            <a:pPr marL="0" indent="0">
              <a:buNone/>
            </a:pPr>
            <a:r>
              <a:rPr lang="en-IN" sz="1600" dirty="0" smtClean="0"/>
              <a:t>Linkages presented a review of their trans programs and what are the investment made to support improved programming and reporting. Community led participatory study on gender based violence (GBV) against trans women in Latin America and Caribbean was also shared. </a:t>
            </a:r>
          </a:p>
        </p:txBody>
      </p:sp>
      <p:sp>
        <p:nvSpPr>
          <p:cNvPr id="7" name="Content Placeholder 2"/>
          <p:cNvSpPr txBox="1">
            <a:spLocks/>
          </p:cNvSpPr>
          <p:nvPr/>
        </p:nvSpPr>
        <p:spPr>
          <a:xfrm>
            <a:off x="3394362" y="762000"/>
            <a:ext cx="5583382" cy="50153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Raleway" panose="020B0503030101060003"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Raleway" panose="020B0503030101060003"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Raleway" panose="020B0503030101060003"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IN" sz="1600" b="1" dirty="0" smtClean="0"/>
              <a:t>Highlights:</a:t>
            </a:r>
          </a:p>
          <a:p>
            <a:r>
              <a:rPr lang="en-IN" sz="1600" dirty="0" smtClean="0"/>
              <a:t>GBV is a known risk factor for HIV transmission and also work as a barrier to HIV services utilisation</a:t>
            </a:r>
          </a:p>
          <a:p>
            <a:r>
              <a:rPr lang="en-IN" sz="1600" dirty="0" smtClean="0"/>
              <a:t>Study shows 53% of trans women are involved in sex work, 65% of the same population forced or coerced for sex and 60% of them were forces or coerced for having sex without condom </a:t>
            </a:r>
          </a:p>
          <a:p>
            <a:r>
              <a:rPr lang="en-IN" sz="1600" dirty="0" smtClean="0"/>
              <a:t>Consequences of GBV include – emotional distress, physical and/or sexual trauma, restricting movement and behaviours and limited access to services </a:t>
            </a:r>
          </a:p>
          <a:p>
            <a:r>
              <a:rPr lang="en-IN" sz="1600" dirty="0" smtClean="0"/>
              <a:t>What linkages is doing – </a:t>
            </a:r>
          </a:p>
          <a:p>
            <a:pPr marL="0" indent="0">
              <a:buNone/>
            </a:pPr>
            <a:r>
              <a:rPr lang="en-IN" sz="1600" dirty="0"/>
              <a:t>	</a:t>
            </a:r>
            <a:r>
              <a:rPr lang="en-IN" sz="1600" dirty="0" smtClean="0"/>
              <a:t>- Action planning workshop to invest in GBV prevention 	and response </a:t>
            </a:r>
          </a:p>
          <a:p>
            <a:pPr marL="0" indent="0">
              <a:buNone/>
            </a:pPr>
            <a:r>
              <a:rPr lang="en-IN" sz="1600" dirty="0"/>
              <a:t>	</a:t>
            </a:r>
            <a:r>
              <a:rPr lang="en-IN" sz="1600" dirty="0" smtClean="0"/>
              <a:t>- Strengthening referral network including IPV service </a:t>
            </a:r>
          </a:p>
          <a:p>
            <a:pPr marL="0" indent="0">
              <a:buNone/>
            </a:pPr>
            <a:r>
              <a:rPr lang="en-IN" sz="1600" dirty="0"/>
              <a:t>	</a:t>
            </a:r>
            <a:r>
              <a:rPr lang="en-IN" sz="1600" dirty="0" smtClean="0"/>
              <a:t>- GBV training for health care workers and other </a:t>
            </a:r>
          </a:p>
          <a:p>
            <a:pPr marL="0" indent="0">
              <a:buNone/>
            </a:pPr>
            <a:r>
              <a:rPr lang="en-IN" sz="1600" dirty="0"/>
              <a:t>	</a:t>
            </a:r>
            <a:r>
              <a:rPr lang="en-IN" sz="1600" dirty="0" smtClean="0"/>
              <a:t>- Peer educators raise awareness about the link 	-	between GBV and HIV</a:t>
            </a:r>
          </a:p>
          <a:p>
            <a:pPr marL="0" indent="0">
              <a:buNone/>
            </a:pPr>
            <a:r>
              <a:rPr lang="en-IN" sz="1600" dirty="0" smtClean="0"/>
              <a:t>	- Proactive education about GBV and creating 	opportunities for disclosure of violence </a:t>
            </a:r>
          </a:p>
          <a:p>
            <a:pPr marL="0" indent="0">
              <a:buNone/>
            </a:pPr>
            <a:r>
              <a:rPr lang="en-IN" sz="1600" dirty="0" smtClean="0"/>
              <a:t>	IEC materials and psychological support </a:t>
            </a:r>
          </a:p>
          <a:p>
            <a:pPr marL="0" indent="0">
              <a:buNone/>
            </a:pPr>
            <a:r>
              <a:rPr lang="en-IN" sz="1600" dirty="0"/>
              <a:t>	</a:t>
            </a:r>
            <a:r>
              <a:rPr lang="en-IN" sz="1600" dirty="0" smtClean="0"/>
              <a:t>- </a:t>
            </a:r>
          </a:p>
          <a:p>
            <a:pPr marL="0" indent="0">
              <a:buNone/>
            </a:pPr>
            <a:endParaRPr lang="en-IN" sz="1600" dirty="0" smtClean="0"/>
          </a:p>
          <a:p>
            <a:pPr marL="0" indent="0">
              <a:buNone/>
            </a:pPr>
            <a:endParaRPr lang="en-IN" sz="1600" dirty="0" smtClean="0"/>
          </a:p>
          <a:p>
            <a:endParaRPr lang="en-IN" sz="1600" dirty="0" smtClean="0"/>
          </a:p>
        </p:txBody>
      </p:sp>
    </p:spTree>
    <p:extLst>
      <p:ext uri="{BB962C8B-B14F-4D97-AF65-F5344CB8AC3E}">
        <p14:creationId xmlns:p14="http://schemas.microsoft.com/office/powerpoint/2010/main" val="718696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83526" y="789693"/>
            <a:ext cx="5555674" cy="548641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0"/>
            <a:endParaRPr lang="en-IN" dirty="0"/>
          </a:p>
        </p:txBody>
      </p:sp>
      <p:sp>
        <p:nvSpPr>
          <p:cNvPr id="10" name="Rectangle 9"/>
          <p:cNvSpPr/>
          <p:nvPr/>
        </p:nvSpPr>
        <p:spPr>
          <a:xfrm>
            <a:off x="457200" y="789699"/>
            <a:ext cx="2826325" cy="548640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57200" y="-30166"/>
            <a:ext cx="8077200" cy="928253"/>
          </a:xfrm>
        </p:spPr>
        <p:txBody>
          <a:bodyPr>
            <a:normAutofit/>
          </a:bodyPr>
          <a:lstStyle/>
          <a:p>
            <a:r>
              <a:rPr lang="en-US" sz="3200" dirty="0"/>
              <a:t>Closing Plenary: Empowerment and Resiliency </a:t>
            </a:r>
          </a:p>
        </p:txBody>
      </p:sp>
      <p:sp>
        <p:nvSpPr>
          <p:cNvPr id="3" name="Content Placeholder 2"/>
          <p:cNvSpPr>
            <a:spLocks noGrp="1"/>
          </p:cNvSpPr>
          <p:nvPr>
            <p:ph idx="1"/>
          </p:nvPr>
        </p:nvSpPr>
        <p:spPr>
          <a:xfrm>
            <a:off x="457201" y="554162"/>
            <a:ext cx="2798618" cy="5001506"/>
          </a:xfrm>
        </p:spPr>
        <p:txBody>
          <a:bodyPr>
            <a:noAutofit/>
          </a:bodyPr>
          <a:lstStyle/>
          <a:p>
            <a:pPr marL="0" indent="0">
              <a:buNone/>
            </a:pPr>
            <a:endParaRPr lang="en-IN" sz="1600" b="1" dirty="0" smtClean="0"/>
          </a:p>
          <a:p>
            <a:pPr marL="0" indent="0">
              <a:buNone/>
            </a:pPr>
            <a:r>
              <a:rPr lang="en-IN" sz="1600" b="1" dirty="0" smtClean="0"/>
              <a:t>Moderator: </a:t>
            </a:r>
          </a:p>
          <a:p>
            <a:pPr marL="0" indent="0">
              <a:buNone/>
            </a:pPr>
            <a:r>
              <a:rPr lang="en-IN" sz="1600" dirty="0" err="1" smtClean="0"/>
              <a:t>Mahri</a:t>
            </a:r>
            <a:r>
              <a:rPr lang="en-IN" sz="1600" dirty="0" smtClean="0"/>
              <a:t> </a:t>
            </a:r>
            <a:r>
              <a:rPr lang="en-IN" sz="1600" dirty="0" err="1" smtClean="0"/>
              <a:t>Bahti</a:t>
            </a:r>
            <a:r>
              <a:rPr lang="en-IN" sz="1600" dirty="0" smtClean="0"/>
              <a:t>, </a:t>
            </a:r>
            <a:r>
              <a:rPr lang="en-IN" sz="1600" dirty="0" smtClean="0"/>
              <a:t>IRGT</a:t>
            </a:r>
          </a:p>
          <a:p>
            <a:pPr marL="0" indent="0">
              <a:buNone/>
            </a:pPr>
            <a:endParaRPr lang="en-IN" sz="1600" dirty="0" smtClean="0"/>
          </a:p>
          <a:p>
            <a:pPr marL="0" indent="0">
              <a:buNone/>
            </a:pPr>
            <a:r>
              <a:rPr lang="en-IN" sz="1600" b="1" dirty="0" smtClean="0"/>
              <a:t>Speaker: </a:t>
            </a:r>
          </a:p>
          <a:p>
            <a:pPr marL="0" indent="0">
              <a:buNone/>
            </a:pPr>
            <a:r>
              <a:rPr lang="en-IN" sz="1600" dirty="0" smtClean="0"/>
              <a:t>Erika Castellanos, GATE</a:t>
            </a:r>
          </a:p>
          <a:p>
            <a:pPr marL="0" indent="0">
              <a:buNone/>
            </a:pPr>
            <a:endParaRPr lang="en-IN" sz="1600" dirty="0" smtClean="0"/>
          </a:p>
          <a:p>
            <a:pPr marL="0" indent="0">
              <a:buNone/>
            </a:pPr>
            <a:r>
              <a:rPr lang="en-IN" sz="1600" dirty="0" smtClean="0"/>
              <a:t>. </a:t>
            </a:r>
          </a:p>
        </p:txBody>
      </p:sp>
      <p:sp>
        <p:nvSpPr>
          <p:cNvPr id="7" name="Content Placeholder 2"/>
          <p:cNvSpPr txBox="1">
            <a:spLocks/>
          </p:cNvSpPr>
          <p:nvPr/>
        </p:nvSpPr>
        <p:spPr>
          <a:xfrm>
            <a:off x="3394362" y="845125"/>
            <a:ext cx="5583382" cy="498763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Raleway" panose="020B0503030101060003"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Raleway" panose="020B0503030101060003"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Raleway" panose="020B0503030101060003"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IN" sz="1600" b="1" dirty="0" smtClean="0"/>
              <a:t>Highlights:</a:t>
            </a:r>
          </a:p>
          <a:p>
            <a:r>
              <a:rPr lang="en-IN" sz="1600" dirty="0" smtClean="0"/>
              <a:t>Challenges faced by the trans community </a:t>
            </a:r>
          </a:p>
          <a:p>
            <a:r>
              <a:rPr lang="en-IN" sz="1600" dirty="0" smtClean="0"/>
              <a:t>Diversity among the trans community </a:t>
            </a:r>
          </a:p>
          <a:p>
            <a:r>
              <a:rPr lang="en-IN" sz="1600" dirty="0" smtClean="0"/>
              <a:t>Identifying common strength as a movement </a:t>
            </a:r>
          </a:p>
          <a:p>
            <a:pPr marL="0" indent="0">
              <a:buNone/>
            </a:pPr>
            <a:r>
              <a:rPr lang="en-IN" sz="1600" dirty="0"/>
              <a:t>	</a:t>
            </a:r>
            <a:r>
              <a:rPr lang="en-IN" sz="1600" dirty="0" smtClean="0"/>
              <a:t>- </a:t>
            </a:r>
          </a:p>
          <a:p>
            <a:pPr marL="0" indent="0">
              <a:buNone/>
            </a:pPr>
            <a:endParaRPr lang="en-IN" sz="1600" dirty="0" smtClean="0"/>
          </a:p>
          <a:p>
            <a:pPr marL="0" indent="0">
              <a:buNone/>
            </a:pPr>
            <a:endParaRPr lang="en-IN" sz="1600" dirty="0" smtClean="0"/>
          </a:p>
          <a:p>
            <a:endParaRPr lang="en-IN" sz="1600" dirty="0" smtClean="0"/>
          </a:p>
        </p:txBody>
      </p:sp>
    </p:spTree>
    <p:extLst>
      <p:ext uri="{BB962C8B-B14F-4D97-AF65-F5344CB8AC3E}">
        <p14:creationId xmlns:p14="http://schemas.microsoft.com/office/powerpoint/2010/main" val="333363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0112" y="803548"/>
            <a:ext cx="8742218" cy="548641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0"/>
            <a:endParaRPr lang="en-IN" dirty="0"/>
          </a:p>
        </p:txBody>
      </p:sp>
      <p:sp>
        <p:nvSpPr>
          <p:cNvPr id="2" name="Title 1"/>
          <p:cNvSpPr>
            <a:spLocks noGrp="1"/>
          </p:cNvSpPr>
          <p:nvPr>
            <p:ph type="title"/>
          </p:nvPr>
        </p:nvSpPr>
        <p:spPr>
          <a:xfrm>
            <a:off x="457200" y="-30166"/>
            <a:ext cx="8077200" cy="928253"/>
          </a:xfrm>
        </p:spPr>
        <p:txBody>
          <a:bodyPr>
            <a:normAutofit/>
          </a:bodyPr>
          <a:lstStyle/>
          <a:p>
            <a:r>
              <a:rPr lang="en-US" sz="3200" dirty="0" smtClean="0"/>
              <a:t>Highlights: Trans Networking Zone </a:t>
            </a:r>
            <a:endParaRPr lang="en-US" sz="3200" dirty="0"/>
          </a:p>
        </p:txBody>
      </p:sp>
      <p:sp>
        <p:nvSpPr>
          <p:cNvPr id="7" name="Content Placeholder 2"/>
          <p:cNvSpPr txBox="1">
            <a:spLocks/>
          </p:cNvSpPr>
          <p:nvPr/>
        </p:nvSpPr>
        <p:spPr>
          <a:xfrm>
            <a:off x="180112" y="900540"/>
            <a:ext cx="8797632" cy="50153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Raleway" panose="020B0503030101060003"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Raleway" panose="020B0503030101060003"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Raleway" panose="020B0503030101060003"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IN" sz="1600" b="1" dirty="0" smtClean="0"/>
              <a:t>Sessions conducted at </a:t>
            </a:r>
            <a:r>
              <a:rPr lang="en-IN" sz="1600" b="1" dirty="0" smtClean="0"/>
              <a:t>the </a:t>
            </a:r>
            <a:r>
              <a:rPr lang="en-IN" sz="1600" b="1" dirty="0" smtClean="0"/>
              <a:t>Trans Networking Zone:</a:t>
            </a:r>
          </a:p>
          <a:p>
            <a:pPr marL="0" lvl="0" indent="0">
              <a:buNone/>
            </a:pPr>
            <a:endParaRPr lang="en-IN" sz="1600" b="1" dirty="0" smtClean="0"/>
          </a:p>
          <a:p>
            <a:r>
              <a:rPr lang="en-IN" sz="1600" dirty="0" smtClean="0"/>
              <a:t>From GIPA to MIPA to empowerment of trans women living with HIV in the US</a:t>
            </a:r>
          </a:p>
          <a:p>
            <a:r>
              <a:rPr lang="en-IN" sz="1600" dirty="0" smtClean="0"/>
              <a:t>The state of trans and intersex organising 2017 reports </a:t>
            </a:r>
          </a:p>
          <a:p>
            <a:r>
              <a:rPr lang="en-IN" sz="1600" dirty="0" smtClean="0"/>
              <a:t>Filling holes, closing gaps and roundtable including transgender MSM in the “MSM and transgender people” HIV response </a:t>
            </a:r>
          </a:p>
          <a:p>
            <a:r>
              <a:rPr lang="en-IN" sz="1600" dirty="0" smtClean="0"/>
              <a:t>Discussion on violence faced by the transgender people </a:t>
            </a:r>
          </a:p>
          <a:p>
            <a:r>
              <a:rPr lang="en-IN" sz="1600" dirty="0" err="1" smtClean="0"/>
              <a:t>PrEP</a:t>
            </a:r>
            <a:r>
              <a:rPr lang="en-IN" sz="1600" dirty="0" smtClean="0"/>
              <a:t> prevention for trans people local needs global awareness </a:t>
            </a:r>
          </a:p>
          <a:p>
            <a:r>
              <a:rPr lang="en-IN" sz="1600" dirty="0" smtClean="0"/>
              <a:t>Trans education + action = capacity for health (TEACH) </a:t>
            </a:r>
          </a:p>
          <a:p>
            <a:r>
              <a:rPr lang="en-IN" sz="1600" dirty="0" smtClean="0"/>
              <a:t>Using the courts to advance the rights of transgender persons in Southern Africa </a:t>
            </a:r>
          </a:p>
          <a:p>
            <a:r>
              <a:rPr lang="en-IN" sz="1600" dirty="0" smtClean="0"/>
              <a:t>Legal gender recognition: How far is South Africa willing to go </a:t>
            </a:r>
          </a:p>
          <a:p>
            <a:r>
              <a:rPr lang="en-IN" sz="1600" dirty="0" smtClean="0"/>
              <a:t>HIV prevention tools: Designed for one and applied on all; Does this really work? Here what community experts have to say</a:t>
            </a:r>
          </a:p>
          <a:p>
            <a:r>
              <a:rPr lang="en-IN" sz="1600" dirty="0" smtClean="0"/>
              <a:t>Trans and HIV: Who are we really talking about and who is being left behind?</a:t>
            </a:r>
          </a:p>
          <a:p>
            <a:r>
              <a:rPr lang="en-IN" sz="1600" dirty="0" smtClean="0"/>
              <a:t>Social support strategies for trans people </a:t>
            </a:r>
          </a:p>
          <a:p>
            <a:r>
              <a:rPr lang="en-IN" sz="1600" dirty="0" smtClean="0"/>
              <a:t>Discussion on trans people involved in sex work </a:t>
            </a:r>
          </a:p>
          <a:p>
            <a:r>
              <a:rPr lang="en-IN" sz="1600" dirty="0" smtClean="0"/>
              <a:t>Discussion on </a:t>
            </a:r>
            <a:r>
              <a:rPr lang="en-IN" sz="1600" dirty="0" err="1" smtClean="0"/>
              <a:t>transmigrants</a:t>
            </a:r>
            <a:r>
              <a:rPr lang="en-IN" sz="1600" dirty="0" smtClean="0"/>
              <a:t> </a:t>
            </a:r>
          </a:p>
          <a:p>
            <a:r>
              <a:rPr lang="en-IN" sz="1600" dirty="0" smtClean="0"/>
              <a:t>Discussion on trans Latinas </a:t>
            </a:r>
          </a:p>
          <a:p>
            <a:pPr marL="0" indent="0">
              <a:buNone/>
            </a:pPr>
            <a:r>
              <a:rPr lang="en-IN" sz="1600" dirty="0"/>
              <a:t>	</a:t>
            </a:r>
            <a:r>
              <a:rPr lang="en-IN" sz="1600" dirty="0" smtClean="0"/>
              <a:t>- </a:t>
            </a:r>
          </a:p>
          <a:p>
            <a:pPr marL="0" indent="0">
              <a:buNone/>
            </a:pPr>
            <a:endParaRPr lang="en-IN" sz="1600" dirty="0" smtClean="0"/>
          </a:p>
          <a:p>
            <a:pPr marL="0" indent="0">
              <a:buNone/>
            </a:pPr>
            <a:endParaRPr lang="en-IN" sz="1600" dirty="0" smtClean="0"/>
          </a:p>
          <a:p>
            <a:endParaRPr lang="en-IN" sz="1600" dirty="0" smtClean="0"/>
          </a:p>
        </p:txBody>
      </p:sp>
    </p:spTree>
    <p:extLst>
      <p:ext uri="{BB962C8B-B14F-4D97-AF65-F5344CB8AC3E}">
        <p14:creationId xmlns:p14="http://schemas.microsoft.com/office/powerpoint/2010/main" val="1409719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6261</TotalTime>
  <Words>1412</Words>
  <Application>Microsoft Office PowerPoint</Application>
  <PresentationFormat>On-screen Show (4:3)</PresentationFormat>
  <Paragraphs>171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Railway </vt:lpstr>
      <vt:lpstr>Raleway</vt:lpstr>
      <vt:lpstr>Roboto</vt:lpstr>
      <vt:lpstr>AIDS 2016_Template</vt:lpstr>
      <vt:lpstr>PowerPoint Presentation</vt:lpstr>
      <vt:lpstr>Opening Plenary: Trans People Living with HIV</vt:lpstr>
      <vt:lpstr>Barriers to Care and Strategies to Overcome </vt:lpstr>
      <vt:lpstr>Special Projects of National Significance </vt:lpstr>
      <vt:lpstr>HIV Continuum for Trans People </vt:lpstr>
      <vt:lpstr>Trans Youth at the Table: A Bridge to Our Future </vt:lpstr>
      <vt:lpstr>Linkages – Trans Programs </vt:lpstr>
      <vt:lpstr>Closing Plenary: Empowerment and Resiliency </vt:lpstr>
      <vt:lpstr>Highlights: Trans Networking Zone </vt:lpstr>
      <vt:lpstr>IRGT at AIDS 2018 </vt:lpstr>
      <vt:lpstr>Acknowledgement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saathii</cp:lastModifiedBy>
  <cp:revision>74</cp:revision>
  <cp:lastPrinted>2017-01-16T15:31:13Z</cp:lastPrinted>
  <dcterms:created xsi:type="dcterms:W3CDTF">2017-01-13T09:09:35Z</dcterms:created>
  <dcterms:modified xsi:type="dcterms:W3CDTF">2018-07-26T18:00:47Z</dcterms:modified>
</cp:coreProperties>
</file>